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77" r:id="rId11"/>
    <p:sldId id="265" r:id="rId12"/>
    <p:sldId id="266" r:id="rId13"/>
    <p:sldId id="267" r:id="rId14"/>
    <p:sldId id="268" r:id="rId15"/>
    <p:sldId id="275" r:id="rId16"/>
    <p:sldId id="276" r:id="rId17"/>
    <p:sldId id="269" r:id="rId18"/>
    <p:sldId id="270" r:id="rId19"/>
    <p:sldId id="271" r:id="rId20"/>
    <p:sldId id="272" r:id="rId21"/>
    <p:sldId id="274" r:id="rId22"/>
    <p:sldId id="278" r:id="rId23"/>
    <p:sldId id="279" r:id="rId24"/>
    <p:sldId id="280" r:id="rId25"/>
    <p:sldId id="27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800" autoAdjust="0"/>
  </p:normalViewPr>
  <p:slideViewPr>
    <p:cSldViewPr>
      <p:cViewPr varScale="1">
        <p:scale>
          <a:sx n="99" d="100"/>
          <a:sy n="99" d="100"/>
        </p:scale>
        <p:origin x="-19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EF5F0-770D-4515-9A9A-BAFD479603D7}" type="datetimeFigureOut">
              <a:rPr lang="en-GB" smtClean="0"/>
              <a:t>13/11/2019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D11F96-98DA-4DA9-B955-A361A327B7C9}" type="slidenum">
              <a:rPr lang="en-GB" smtClean="0"/>
              <a:t>‹#›</a:t>
            </a:fld>
            <a:endParaRPr lang="en-GB"/>
          </a:p>
        </p:txBody>
      </p:sp>
    </p:spTree>
    <p:extLst>
      <p:ext uri="{BB962C8B-B14F-4D97-AF65-F5344CB8AC3E}">
        <p14:creationId xmlns:p14="http://schemas.microsoft.com/office/powerpoint/2010/main" val="1115547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BD11F96-98DA-4DA9-B955-A361A327B7C9}" type="slidenum">
              <a:rPr lang="en-GB" smtClean="0"/>
              <a:t>1</a:t>
            </a:fld>
            <a:endParaRPr lang="en-GB"/>
          </a:p>
        </p:txBody>
      </p:sp>
    </p:spTree>
    <p:extLst>
      <p:ext uri="{BB962C8B-B14F-4D97-AF65-F5344CB8AC3E}">
        <p14:creationId xmlns:p14="http://schemas.microsoft.com/office/powerpoint/2010/main" val="1993198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smtClean="0"/>
              <a:t>Barriers</a:t>
            </a:r>
            <a:r>
              <a:rPr lang="en-GB" b="1" baseline="0" smtClean="0"/>
              <a:t> to Housing</a:t>
            </a:r>
            <a:r>
              <a:rPr lang="en-GB" baseline="0" smtClean="0"/>
              <a:t>: </a:t>
            </a:r>
            <a:r>
              <a:rPr lang="en-GB" b="1" i="1" baseline="0" smtClean="0"/>
              <a:t>Geographical barriers </a:t>
            </a:r>
            <a:r>
              <a:rPr lang="en-GB" baseline="0" smtClean="0"/>
              <a:t>are Road distance to:-</a:t>
            </a:r>
          </a:p>
          <a:p>
            <a:r>
              <a:rPr lang="en-GB" baseline="0" smtClean="0"/>
              <a:t>Post Office,</a:t>
            </a:r>
          </a:p>
          <a:p>
            <a:r>
              <a:rPr lang="en-GB" baseline="0" smtClean="0"/>
              <a:t>Primary School,</a:t>
            </a:r>
          </a:p>
          <a:p>
            <a:r>
              <a:rPr lang="en-GB" baseline="0" smtClean="0"/>
              <a:t>General Store or supermarket,</a:t>
            </a:r>
          </a:p>
          <a:p>
            <a:r>
              <a:rPr lang="en-GB" baseline="0" smtClean="0"/>
              <a:t>GP Surgery</a:t>
            </a:r>
          </a:p>
          <a:p>
            <a:endParaRPr lang="en-GB" baseline="0" smtClean="0"/>
          </a:p>
          <a:p>
            <a:r>
              <a:rPr lang="en-GB" b="1" i="1" baseline="0" smtClean="0"/>
              <a:t>Wider barriers </a:t>
            </a:r>
            <a:r>
              <a:rPr lang="en-GB" baseline="0" smtClean="0"/>
              <a:t>are:-</a:t>
            </a:r>
          </a:p>
          <a:p>
            <a:r>
              <a:rPr lang="en-GB" baseline="0" smtClean="0"/>
              <a:t>Household overcrowding,</a:t>
            </a:r>
          </a:p>
          <a:p>
            <a:r>
              <a:rPr lang="en-GB" baseline="0" smtClean="0"/>
              <a:t>Homelessness,</a:t>
            </a:r>
          </a:p>
          <a:p>
            <a:r>
              <a:rPr lang="en-GB" baseline="0" smtClean="0"/>
              <a:t>Housing Affordability</a:t>
            </a:r>
          </a:p>
          <a:p>
            <a:endParaRPr lang="en-GB" baseline="0" smtClean="0"/>
          </a:p>
          <a:p>
            <a:r>
              <a:rPr lang="en-GB" b="1" baseline="0" smtClean="0"/>
              <a:t>Living Environment: </a:t>
            </a:r>
            <a:r>
              <a:rPr lang="en-GB" b="1" i="1" baseline="0" smtClean="0"/>
              <a:t>Indoors</a:t>
            </a:r>
            <a:r>
              <a:rPr lang="en-GB" baseline="0" smtClean="0"/>
              <a:t> makes up 66.7% of the indicator:-</a:t>
            </a:r>
          </a:p>
          <a:p>
            <a:r>
              <a:rPr lang="en-GB" baseline="0" smtClean="0"/>
              <a:t>Houses without central heating,</a:t>
            </a:r>
          </a:p>
          <a:p>
            <a:r>
              <a:rPr lang="en-GB" baseline="0" smtClean="0"/>
              <a:t>Housing in poor conditions (English Housing Survey)</a:t>
            </a:r>
          </a:p>
          <a:p>
            <a:endParaRPr lang="en-GB" baseline="0" smtClean="0"/>
          </a:p>
          <a:p>
            <a:r>
              <a:rPr lang="en-GB" b="1" i="1" baseline="0" smtClean="0"/>
              <a:t>Outdoors</a:t>
            </a:r>
            <a:r>
              <a:rPr lang="en-GB" baseline="0" smtClean="0"/>
              <a:t> makes up 33.3% of the indicator:-</a:t>
            </a:r>
          </a:p>
          <a:p>
            <a:r>
              <a:rPr lang="en-GB" baseline="0" smtClean="0"/>
              <a:t>Air quality,</a:t>
            </a:r>
          </a:p>
          <a:p>
            <a:r>
              <a:rPr lang="en-GB" baseline="0" smtClean="0"/>
              <a:t>Road traffic accidents involving injury to pedestrians and cyclists</a:t>
            </a:r>
          </a:p>
          <a:p>
            <a:endParaRPr lang="en-GB"/>
          </a:p>
        </p:txBody>
      </p:sp>
      <p:sp>
        <p:nvSpPr>
          <p:cNvPr id="4" name="Slide Number Placeholder 3"/>
          <p:cNvSpPr>
            <a:spLocks noGrp="1"/>
          </p:cNvSpPr>
          <p:nvPr>
            <p:ph type="sldNum" sz="quarter" idx="10"/>
          </p:nvPr>
        </p:nvSpPr>
        <p:spPr/>
        <p:txBody>
          <a:bodyPr/>
          <a:lstStyle/>
          <a:p>
            <a:fld id="{8BD11F96-98DA-4DA9-B955-A361A327B7C9}" type="slidenum">
              <a:rPr lang="en-GB" smtClean="0"/>
              <a:t>25</a:t>
            </a:fld>
            <a:endParaRPr lang="en-GB"/>
          </a:p>
        </p:txBody>
      </p:sp>
    </p:spTree>
    <p:extLst>
      <p:ext uri="{BB962C8B-B14F-4D97-AF65-F5344CB8AC3E}">
        <p14:creationId xmlns:p14="http://schemas.microsoft.com/office/powerpoint/2010/main" val="902174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Map on right is the same as map on left, just that everything from Decile 3 to Decile 10 is in grey,</a:t>
            </a:r>
            <a:r>
              <a:rPr lang="en-GB" baseline="0" smtClean="0"/>
              <a:t> so as to highlight most deprived areas.</a:t>
            </a:r>
            <a:endParaRPr lang="en-GB"/>
          </a:p>
        </p:txBody>
      </p:sp>
      <p:sp>
        <p:nvSpPr>
          <p:cNvPr id="4" name="Slide Number Placeholder 3"/>
          <p:cNvSpPr>
            <a:spLocks noGrp="1"/>
          </p:cNvSpPr>
          <p:nvPr>
            <p:ph type="sldNum" sz="quarter" idx="10"/>
          </p:nvPr>
        </p:nvSpPr>
        <p:spPr/>
        <p:txBody>
          <a:bodyPr/>
          <a:lstStyle/>
          <a:p>
            <a:fld id="{8BD11F96-98DA-4DA9-B955-A361A327B7C9}" type="slidenum">
              <a:rPr lang="en-GB" smtClean="0"/>
              <a:t>6</a:t>
            </a:fld>
            <a:endParaRPr lang="en-GB"/>
          </a:p>
        </p:txBody>
      </p:sp>
    </p:spTree>
    <p:extLst>
      <p:ext uri="{BB962C8B-B14F-4D97-AF65-F5344CB8AC3E}">
        <p14:creationId xmlns:p14="http://schemas.microsoft.com/office/powerpoint/2010/main" val="287619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mtClean="0"/>
              <a:t>Income Deprivation consists of:-</a:t>
            </a:r>
          </a:p>
          <a:p>
            <a:pPr marL="171450" indent="-171450">
              <a:buFont typeface="Arial" panose="020B0604020202020204" pitchFamily="34" charset="0"/>
              <a:buChar char="•"/>
            </a:pPr>
            <a:r>
              <a:rPr lang="en-GB" smtClean="0"/>
              <a:t>Adults and children in Income Support families</a:t>
            </a:r>
          </a:p>
          <a:p>
            <a:pPr marL="171450" indent="-171450">
              <a:buFont typeface="Arial" panose="020B0604020202020204" pitchFamily="34" charset="0"/>
              <a:buChar char="•"/>
            </a:pPr>
            <a:r>
              <a:rPr lang="en-GB" smtClean="0"/>
              <a:t>Adults and children in Income-based Jobseeker's Allowance families</a:t>
            </a:r>
          </a:p>
          <a:p>
            <a:pPr marL="171450" indent="-171450">
              <a:buFont typeface="Arial" panose="020B0604020202020204" pitchFamily="34" charset="0"/>
              <a:buChar char="•"/>
            </a:pPr>
            <a:r>
              <a:rPr lang="en-GB" smtClean="0"/>
              <a:t>Adults and children in income-based Employment and Support Allowance families</a:t>
            </a:r>
          </a:p>
          <a:p>
            <a:pPr marL="171450" indent="-171450">
              <a:buFont typeface="Arial" panose="020B0604020202020204" pitchFamily="34" charset="0"/>
              <a:buChar char="•"/>
            </a:pPr>
            <a:r>
              <a:rPr lang="en-GB" smtClean="0"/>
              <a:t>Adults and children in Pension Credit (Guarantee) families</a:t>
            </a:r>
          </a:p>
          <a:p>
            <a:pPr marL="171450" indent="-171450">
              <a:buFont typeface="Arial" panose="020B0604020202020204" pitchFamily="34" charset="0"/>
              <a:buChar char="•"/>
            </a:pPr>
            <a:r>
              <a:rPr lang="en-GB" smtClean="0"/>
              <a:t>Adults and children in universal Credit families where no adult is classed within the 'Working - no requirements' conditionality group</a:t>
            </a:r>
          </a:p>
          <a:p>
            <a:pPr marL="171450" indent="-171450">
              <a:buFont typeface="Arial" panose="020B0604020202020204" pitchFamily="34" charset="0"/>
              <a:buChar char="•"/>
            </a:pPr>
            <a:r>
              <a:rPr lang="en-GB" smtClean="0"/>
              <a:t>Adults and children in Working Tax Credit &amp; Child Tax Credit families not already counted in the five measures above, whose </a:t>
            </a:r>
            <a:r>
              <a:rPr lang="en-GB" err="1" smtClean="0"/>
              <a:t>equivalised</a:t>
            </a:r>
            <a:r>
              <a:rPr lang="en-GB" smtClean="0"/>
              <a:t> income (excluding housing benefit) is below 60 per cent of the median before housing costs</a:t>
            </a:r>
          </a:p>
          <a:p>
            <a:pPr marL="171450" indent="-171450">
              <a:buFont typeface="Arial" panose="020B0604020202020204" pitchFamily="34" charset="0"/>
              <a:buChar char="•"/>
            </a:pPr>
            <a:r>
              <a:rPr lang="en-GB" smtClean="0"/>
              <a:t>Asylum seekers in England in receipt of subsistence support, accommodation support, or both (Not included in the Children or Older People sub-domains)</a:t>
            </a:r>
          </a:p>
          <a:p>
            <a:endParaRPr lang="en-GB" smtClean="0"/>
          </a:p>
          <a:p>
            <a:endParaRPr lang="en-GB"/>
          </a:p>
        </p:txBody>
      </p:sp>
      <p:sp>
        <p:nvSpPr>
          <p:cNvPr id="4" name="Slide Number Placeholder 3"/>
          <p:cNvSpPr>
            <a:spLocks noGrp="1"/>
          </p:cNvSpPr>
          <p:nvPr>
            <p:ph type="sldNum" sz="quarter" idx="10"/>
          </p:nvPr>
        </p:nvSpPr>
        <p:spPr/>
        <p:txBody>
          <a:bodyPr/>
          <a:lstStyle/>
          <a:p>
            <a:fld id="{8BD11F96-98DA-4DA9-B955-A361A327B7C9}" type="slidenum">
              <a:rPr lang="en-GB" smtClean="0"/>
              <a:t>11</a:t>
            </a:fld>
            <a:endParaRPr lang="en-GB"/>
          </a:p>
        </p:txBody>
      </p:sp>
    </p:spTree>
    <p:extLst>
      <p:ext uri="{BB962C8B-B14F-4D97-AF65-F5344CB8AC3E}">
        <p14:creationId xmlns:p14="http://schemas.microsoft.com/office/powerpoint/2010/main" val="2875930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smtClean="0"/>
              <a:t>Income</a:t>
            </a:r>
            <a:r>
              <a:rPr lang="en-GB" smtClean="0"/>
              <a:t>:- </a:t>
            </a:r>
          </a:p>
          <a:p>
            <a:pPr marL="171450" indent="-171450">
              <a:buFont typeface="Arial" panose="020B0604020202020204" pitchFamily="34" charset="0"/>
              <a:buChar char="•"/>
            </a:pPr>
            <a:r>
              <a:rPr lang="en-GB" smtClean="0"/>
              <a:t>Adults and children in Income Support families</a:t>
            </a:r>
          </a:p>
          <a:p>
            <a:pPr marL="171450" indent="-171450">
              <a:buFont typeface="Arial" panose="020B0604020202020204" pitchFamily="34" charset="0"/>
              <a:buChar char="•"/>
            </a:pPr>
            <a:r>
              <a:rPr lang="en-GB" smtClean="0"/>
              <a:t>Adults and children in Income-based Jobseeker's Allowance families</a:t>
            </a:r>
          </a:p>
          <a:p>
            <a:pPr marL="171450" indent="-171450">
              <a:buFont typeface="Arial" panose="020B0604020202020204" pitchFamily="34" charset="0"/>
              <a:buChar char="•"/>
            </a:pPr>
            <a:r>
              <a:rPr lang="en-GB" smtClean="0"/>
              <a:t>Adults and children in income-based Employment and Support Allowance families</a:t>
            </a:r>
          </a:p>
          <a:p>
            <a:pPr marL="171450" indent="-171450">
              <a:buFont typeface="Arial" panose="020B0604020202020204" pitchFamily="34" charset="0"/>
              <a:buChar char="•"/>
            </a:pPr>
            <a:r>
              <a:rPr lang="en-GB" smtClean="0"/>
              <a:t>Adults and children in Pension Credit (Guarantee) families</a:t>
            </a:r>
          </a:p>
          <a:p>
            <a:pPr marL="171450" indent="-171450">
              <a:buFont typeface="Arial" panose="020B0604020202020204" pitchFamily="34" charset="0"/>
              <a:buChar char="•"/>
            </a:pPr>
            <a:r>
              <a:rPr lang="en-GB" smtClean="0"/>
              <a:t>Adults and children in universal Credit families where no adult is classed within the 'Working - no requirements' conditionality group</a:t>
            </a:r>
          </a:p>
          <a:p>
            <a:pPr marL="171450" indent="-171450">
              <a:buFont typeface="Arial" panose="020B0604020202020204" pitchFamily="34" charset="0"/>
              <a:buChar char="•"/>
            </a:pPr>
            <a:r>
              <a:rPr lang="en-GB" smtClean="0"/>
              <a:t>Adults and children in Working Tax Credit &amp; Child Tax Credit families not already counted in the five measures above, whose </a:t>
            </a:r>
            <a:r>
              <a:rPr lang="en-GB" err="1" smtClean="0"/>
              <a:t>equivalised</a:t>
            </a:r>
            <a:r>
              <a:rPr lang="en-GB" smtClean="0"/>
              <a:t> income (excluding housing benefit) is below 60 per cent of the median before housing costs</a:t>
            </a:r>
          </a:p>
          <a:p>
            <a:pPr marL="171450" indent="-171450">
              <a:buFont typeface="Arial" panose="020B0604020202020204" pitchFamily="34" charset="0"/>
              <a:buChar char="•"/>
            </a:pPr>
            <a:r>
              <a:rPr lang="en-GB" smtClean="0"/>
              <a:t>Asylum seekers in England in receipt of subsistence support, accommodation support, or both (Not included in the Children or Older People sub-domains)</a:t>
            </a:r>
          </a:p>
          <a:p>
            <a:pPr marL="171450" indent="-171450">
              <a:buFont typeface="Arial" panose="020B0604020202020204" pitchFamily="34" charset="0"/>
              <a:buChar char="•"/>
            </a:pPr>
            <a:endParaRPr lang="en-GB" smtClean="0"/>
          </a:p>
          <a:p>
            <a:pPr marL="0" indent="0">
              <a:buFont typeface="Arial" panose="020B0604020202020204" pitchFamily="34" charset="0"/>
              <a:buNone/>
            </a:pPr>
            <a:r>
              <a:rPr lang="en-GB" b="1" smtClean="0"/>
              <a:t>Employment</a:t>
            </a:r>
          </a:p>
          <a:p>
            <a:pPr marL="171450" indent="-171450">
              <a:buFont typeface="Arial" panose="020B0604020202020204" pitchFamily="34" charset="0"/>
              <a:buChar char="•"/>
            </a:pPr>
            <a:r>
              <a:rPr lang="en-GB" b="0" smtClean="0"/>
              <a:t>Claimants of Jobseeker's Allowance (both contribution-based and income-based), women aged 18 to 59 and men aged 18 to 64</a:t>
            </a:r>
          </a:p>
          <a:p>
            <a:pPr marL="171450" indent="-171450">
              <a:buFont typeface="Arial" panose="020B0604020202020204" pitchFamily="34" charset="0"/>
              <a:buChar char="•"/>
            </a:pPr>
            <a:r>
              <a:rPr lang="en-GB" b="0" smtClean="0"/>
              <a:t>Claimants of Employment and Support Allowance (both contribution-based and income-based), women aged 18 to 59 and men aged 18 to 64</a:t>
            </a:r>
          </a:p>
          <a:p>
            <a:pPr marL="171450" indent="-171450">
              <a:buFont typeface="Arial" panose="020B0604020202020204" pitchFamily="34" charset="0"/>
              <a:buChar char="•"/>
            </a:pPr>
            <a:r>
              <a:rPr lang="en-GB" b="0" smtClean="0"/>
              <a:t>Claimants of Incapacity Benefit, women aged 18 to 59 and men aged 18 to 64</a:t>
            </a:r>
          </a:p>
          <a:p>
            <a:pPr marL="171450" indent="-171450">
              <a:buFont typeface="Arial" panose="020B0604020202020204" pitchFamily="34" charset="0"/>
              <a:buChar char="•"/>
            </a:pPr>
            <a:r>
              <a:rPr lang="en-GB" b="0" smtClean="0"/>
              <a:t>Claimants of Severe Disablement Allowance, women aged 18 to 59 and men aged 18 to 64</a:t>
            </a:r>
          </a:p>
          <a:p>
            <a:pPr marL="171450" indent="-171450">
              <a:buFont typeface="Arial" panose="020B0604020202020204" pitchFamily="34" charset="0"/>
              <a:buChar char="•"/>
            </a:pPr>
            <a:r>
              <a:rPr lang="en-GB" b="0" smtClean="0"/>
              <a:t>Claimants of Carer's Allowance, women aged 18 to 59 and men aged 18 to 64</a:t>
            </a:r>
          </a:p>
          <a:p>
            <a:pPr marL="171450" indent="-171450">
              <a:buFont typeface="Arial" panose="020B0604020202020204" pitchFamily="34" charset="0"/>
              <a:buChar char="•"/>
            </a:pPr>
            <a:r>
              <a:rPr lang="en-GB" b="0" smtClean="0"/>
              <a:t>Claimants of Universal Credit in the 'Searching for work' and 'No work requirements' conditionality groups who are of working age (18 to 59 for females and 18 to 64 for males)</a:t>
            </a:r>
          </a:p>
          <a:p>
            <a:pPr marL="171450" indent="-171450">
              <a:buFont typeface="Arial" panose="020B0604020202020204" pitchFamily="34" charset="0"/>
              <a:buChar char="•"/>
            </a:pPr>
            <a:endParaRPr lang="en-GB" b="1" smtClean="0"/>
          </a:p>
          <a:p>
            <a:pPr marL="0" indent="0">
              <a:buFont typeface="Arial" panose="020B0604020202020204" pitchFamily="34" charset="0"/>
              <a:buNone/>
            </a:pPr>
            <a:r>
              <a:rPr lang="en-GB" b="1" smtClean="0"/>
              <a:t>Education, Skills and Training</a:t>
            </a:r>
          </a:p>
          <a:p>
            <a:pPr marL="0" indent="0">
              <a:buFont typeface="Arial" panose="020B0604020202020204" pitchFamily="34" charset="0"/>
              <a:buNone/>
            </a:pPr>
            <a:r>
              <a:rPr lang="en-GB" b="1" i="1" smtClean="0"/>
              <a:t>Children &amp; young people sub-domain</a:t>
            </a:r>
            <a:r>
              <a:rPr lang="en-GB" b="0" smtClean="0"/>
              <a:t>:-</a:t>
            </a:r>
          </a:p>
          <a:p>
            <a:pPr marL="171450" indent="-171450">
              <a:buFont typeface="Arial" panose="020B0604020202020204" pitchFamily="34" charset="0"/>
              <a:buChar char="•"/>
            </a:pPr>
            <a:r>
              <a:rPr lang="en-GB" b="0" smtClean="0"/>
              <a:t>Key Stage 2 attainment - Maths, English reading and English grammar, punctuation and spelling</a:t>
            </a:r>
          </a:p>
          <a:p>
            <a:pPr marL="171450" indent="-171450">
              <a:buFont typeface="Arial" panose="020B0604020202020204" pitchFamily="34" charset="0"/>
              <a:buChar char="•"/>
            </a:pPr>
            <a:r>
              <a:rPr lang="en-GB" b="0" smtClean="0"/>
              <a:t>Key Stage 4 attainment</a:t>
            </a:r>
          </a:p>
          <a:p>
            <a:pPr marL="171450" indent="-171450">
              <a:buFont typeface="Arial" panose="020B0604020202020204" pitchFamily="34" charset="0"/>
              <a:buChar char="•"/>
            </a:pPr>
            <a:r>
              <a:rPr lang="en-GB" sz="1200" b="0" i="0" u="none" strike="noStrike" kern="1200" smtClean="0">
                <a:solidFill>
                  <a:schemeClr val="tx1"/>
                </a:solidFill>
                <a:effectLst/>
                <a:latin typeface="+mn-lt"/>
                <a:ea typeface="+mn-ea"/>
                <a:cs typeface="+mn-cs"/>
              </a:rPr>
              <a:t>Secondary school absence</a:t>
            </a:r>
          </a:p>
          <a:p>
            <a:pPr marL="171450" indent="-171450">
              <a:buFont typeface="Arial" panose="020B0604020202020204" pitchFamily="34" charset="0"/>
              <a:buChar char="•"/>
            </a:pPr>
            <a:r>
              <a:rPr lang="en-GB" sz="1200" b="0" i="0" u="none" strike="noStrike" kern="1200" smtClean="0">
                <a:solidFill>
                  <a:schemeClr val="tx1"/>
                </a:solidFill>
                <a:effectLst/>
                <a:latin typeface="+mn-lt"/>
                <a:ea typeface="+mn-ea"/>
                <a:cs typeface="+mn-cs"/>
              </a:rPr>
              <a:t>Staying on in education post 16</a:t>
            </a:r>
            <a:r>
              <a:rPr lang="en-GB" smtClean="0"/>
              <a:t> </a:t>
            </a:r>
          </a:p>
          <a:p>
            <a:pPr marL="171450" indent="-171450">
              <a:buFont typeface="Arial" panose="020B0604020202020204" pitchFamily="34" charset="0"/>
              <a:buChar char="•"/>
            </a:pPr>
            <a:r>
              <a:rPr lang="en-GB" smtClean="0"/>
              <a:t>Entry to higher education</a:t>
            </a:r>
          </a:p>
          <a:p>
            <a:pPr marL="0" indent="0">
              <a:buFont typeface="Arial" panose="020B0604020202020204" pitchFamily="34" charset="0"/>
              <a:buNone/>
            </a:pPr>
            <a:endParaRPr lang="en-GB" smtClean="0"/>
          </a:p>
          <a:p>
            <a:pPr marL="0" indent="0">
              <a:buFont typeface="Arial" panose="020B0604020202020204" pitchFamily="34" charset="0"/>
              <a:buNone/>
            </a:pPr>
            <a:r>
              <a:rPr lang="en-GB" b="1" i="1" smtClean="0"/>
              <a:t>Adult skills sub-domain :-</a:t>
            </a:r>
          </a:p>
          <a:p>
            <a:pPr marL="171450" indent="-171450">
              <a:buFont typeface="Arial" panose="020B0604020202020204" pitchFamily="34" charset="0"/>
              <a:buChar char="•"/>
            </a:pPr>
            <a:r>
              <a:rPr lang="en-GB" b="0" i="0" smtClean="0"/>
              <a:t>Proportion of working-age adults with no or low qualifications, women aged 25 to 59 and men aged 25 to 64</a:t>
            </a:r>
          </a:p>
          <a:p>
            <a:pPr marL="171450" indent="-171450">
              <a:buFont typeface="Arial" panose="020B0604020202020204" pitchFamily="34" charset="0"/>
              <a:buChar char="•"/>
            </a:pPr>
            <a:r>
              <a:rPr lang="en-GB" sz="1200" b="0" i="0" u="none" strike="noStrike" kern="1200" smtClean="0">
                <a:solidFill>
                  <a:schemeClr val="tx1"/>
                </a:solidFill>
                <a:effectLst/>
                <a:latin typeface="+mn-lt"/>
                <a:ea typeface="+mn-ea"/>
                <a:cs typeface="+mn-cs"/>
              </a:rPr>
              <a:t>Proportion of working-age adults who cannot speak English or cannot speak English well, women aged 25 to 59 and men aged 25 to 64</a:t>
            </a:r>
            <a:r>
              <a:rPr lang="en-GB" smtClean="0"/>
              <a:t> </a:t>
            </a:r>
            <a:endParaRPr lang="en-GB" b="0" i="0" smtClean="0"/>
          </a:p>
          <a:p>
            <a:pPr marL="0" indent="0">
              <a:buFont typeface="Arial" panose="020B0604020202020204" pitchFamily="34" charset="0"/>
              <a:buNone/>
            </a:pPr>
            <a:endParaRPr lang="en-GB" b="0"/>
          </a:p>
        </p:txBody>
      </p:sp>
      <p:sp>
        <p:nvSpPr>
          <p:cNvPr id="4" name="Slide Number Placeholder 3"/>
          <p:cNvSpPr>
            <a:spLocks noGrp="1"/>
          </p:cNvSpPr>
          <p:nvPr>
            <p:ph type="sldNum" sz="quarter" idx="10"/>
          </p:nvPr>
        </p:nvSpPr>
        <p:spPr/>
        <p:txBody>
          <a:bodyPr/>
          <a:lstStyle/>
          <a:p>
            <a:fld id="{8BD11F96-98DA-4DA9-B955-A361A327B7C9}" type="slidenum">
              <a:rPr lang="en-GB" smtClean="0"/>
              <a:t>19</a:t>
            </a:fld>
            <a:endParaRPr lang="en-GB"/>
          </a:p>
        </p:txBody>
      </p:sp>
    </p:spTree>
    <p:extLst>
      <p:ext uri="{BB962C8B-B14F-4D97-AF65-F5344CB8AC3E}">
        <p14:creationId xmlns:p14="http://schemas.microsoft.com/office/powerpoint/2010/main" val="411878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smtClean="0"/>
              <a:t>Barriers</a:t>
            </a:r>
            <a:r>
              <a:rPr lang="en-GB" b="1" baseline="0" smtClean="0"/>
              <a:t> to Housing</a:t>
            </a:r>
            <a:r>
              <a:rPr lang="en-GB" baseline="0" smtClean="0"/>
              <a:t>: </a:t>
            </a:r>
            <a:r>
              <a:rPr lang="en-GB" b="1" i="1" baseline="0" smtClean="0"/>
              <a:t>Geographical barriers </a:t>
            </a:r>
            <a:r>
              <a:rPr lang="en-GB" baseline="0" smtClean="0"/>
              <a:t>are Road distance to:-</a:t>
            </a:r>
          </a:p>
          <a:p>
            <a:r>
              <a:rPr lang="en-GB" baseline="0" smtClean="0"/>
              <a:t>Post Office,</a:t>
            </a:r>
          </a:p>
          <a:p>
            <a:r>
              <a:rPr lang="en-GB" baseline="0" smtClean="0"/>
              <a:t>Primary School,</a:t>
            </a:r>
          </a:p>
          <a:p>
            <a:r>
              <a:rPr lang="en-GB" baseline="0" smtClean="0"/>
              <a:t>General Store or supermarket,</a:t>
            </a:r>
          </a:p>
          <a:p>
            <a:r>
              <a:rPr lang="en-GB" baseline="0" smtClean="0"/>
              <a:t>GP Surgery</a:t>
            </a:r>
          </a:p>
          <a:p>
            <a:endParaRPr lang="en-GB" baseline="0" smtClean="0"/>
          </a:p>
          <a:p>
            <a:r>
              <a:rPr lang="en-GB" b="1" i="1" baseline="0" smtClean="0"/>
              <a:t>Wider barriers </a:t>
            </a:r>
            <a:r>
              <a:rPr lang="en-GB" baseline="0" smtClean="0"/>
              <a:t>are:-</a:t>
            </a:r>
          </a:p>
          <a:p>
            <a:r>
              <a:rPr lang="en-GB" baseline="0" smtClean="0"/>
              <a:t>Household overcrowding,</a:t>
            </a:r>
          </a:p>
          <a:p>
            <a:r>
              <a:rPr lang="en-GB" baseline="0" smtClean="0"/>
              <a:t>Homelessness,</a:t>
            </a:r>
          </a:p>
          <a:p>
            <a:r>
              <a:rPr lang="en-GB" baseline="0" smtClean="0"/>
              <a:t>Housing Affordability</a:t>
            </a:r>
          </a:p>
          <a:p>
            <a:endParaRPr lang="en-GB" baseline="0" smtClean="0"/>
          </a:p>
          <a:p>
            <a:r>
              <a:rPr lang="en-GB" b="1" baseline="0" smtClean="0"/>
              <a:t>Living Environment: </a:t>
            </a:r>
            <a:r>
              <a:rPr lang="en-GB" b="1" i="1" baseline="0" smtClean="0"/>
              <a:t>Indoors</a:t>
            </a:r>
            <a:r>
              <a:rPr lang="en-GB" baseline="0" smtClean="0"/>
              <a:t> makes up 66.7% of the indicator:-</a:t>
            </a:r>
          </a:p>
          <a:p>
            <a:r>
              <a:rPr lang="en-GB" baseline="0" smtClean="0"/>
              <a:t>Houses without central heating,</a:t>
            </a:r>
          </a:p>
          <a:p>
            <a:r>
              <a:rPr lang="en-GB" baseline="0" smtClean="0"/>
              <a:t>Housing in poor conditions (English Housing Survey)</a:t>
            </a:r>
          </a:p>
          <a:p>
            <a:endParaRPr lang="en-GB" baseline="0" smtClean="0"/>
          </a:p>
          <a:p>
            <a:r>
              <a:rPr lang="en-GB" b="1" i="1" baseline="0" smtClean="0"/>
              <a:t>Outdoors</a:t>
            </a:r>
            <a:r>
              <a:rPr lang="en-GB" baseline="0" smtClean="0"/>
              <a:t> makes up 33.3% of the indicator:-</a:t>
            </a:r>
          </a:p>
          <a:p>
            <a:r>
              <a:rPr lang="en-GB" baseline="0" smtClean="0"/>
              <a:t>Air quality,</a:t>
            </a:r>
          </a:p>
          <a:p>
            <a:r>
              <a:rPr lang="en-GB" baseline="0" smtClean="0"/>
              <a:t>Road traffic accidents involving injury to pedestrians and cyclists</a:t>
            </a:r>
          </a:p>
          <a:p>
            <a:endParaRPr lang="en-GB"/>
          </a:p>
        </p:txBody>
      </p:sp>
      <p:sp>
        <p:nvSpPr>
          <p:cNvPr id="4" name="Slide Number Placeholder 3"/>
          <p:cNvSpPr>
            <a:spLocks noGrp="1"/>
          </p:cNvSpPr>
          <p:nvPr>
            <p:ph type="sldNum" sz="quarter" idx="10"/>
          </p:nvPr>
        </p:nvSpPr>
        <p:spPr/>
        <p:txBody>
          <a:bodyPr/>
          <a:lstStyle/>
          <a:p>
            <a:fld id="{8BD11F96-98DA-4DA9-B955-A361A327B7C9}" type="slidenum">
              <a:rPr lang="en-GB" smtClean="0"/>
              <a:t>20</a:t>
            </a:fld>
            <a:endParaRPr lang="en-GB"/>
          </a:p>
        </p:txBody>
      </p:sp>
    </p:spTree>
    <p:extLst>
      <p:ext uri="{BB962C8B-B14F-4D97-AF65-F5344CB8AC3E}">
        <p14:creationId xmlns:p14="http://schemas.microsoft.com/office/powerpoint/2010/main" val="902174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smtClean="0"/>
              <a:t>CIPFA</a:t>
            </a:r>
            <a:r>
              <a:rPr lang="en-GB" baseline="0" smtClean="0"/>
              <a:t> – Group of 15 comparators used in Public Health Outcomes Framework</a:t>
            </a:r>
          </a:p>
          <a:p>
            <a:endParaRPr lang="en-GB" baseline="0" smtClean="0"/>
          </a:p>
          <a:p>
            <a:r>
              <a:rPr lang="en-GB" b="1" baseline="0" smtClean="0"/>
              <a:t>Children’s comparator group </a:t>
            </a:r>
            <a:r>
              <a:rPr lang="en-GB" baseline="0" smtClean="0"/>
              <a:t>– 10 comparators used as comparator for Children’s services</a:t>
            </a:r>
            <a:endParaRPr lang="en-GB"/>
          </a:p>
        </p:txBody>
      </p:sp>
      <p:sp>
        <p:nvSpPr>
          <p:cNvPr id="4" name="Slide Number Placeholder 3"/>
          <p:cNvSpPr>
            <a:spLocks noGrp="1"/>
          </p:cNvSpPr>
          <p:nvPr>
            <p:ph type="sldNum" sz="quarter" idx="10"/>
          </p:nvPr>
        </p:nvSpPr>
        <p:spPr/>
        <p:txBody>
          <a:bodyPr/>
          <a:lstStyle/>
          <a:p>
            <a:fld id="{8BD11F96-98DA-4DA9-B955-A361A327B7C9}" type="slidenum">
              <a:rPr lang="en-GB" smtClean="0"/>
              <a:t>21</a:t>
            </a:fld>
            <a:endParaRPr lang="en-GB"/>
          </a:p>
        </p:txBody>
      </p:sp>
    </p:spTree>
    <p:extLst>
      <p:ext uri="{BB962C8B-B14F-4D97-AF65-F5344CB8AC3E}">
        <p14:creationId xmlns:p14="http://schemas.microsoft.com/office/powerpoint/2010/main" val="90217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a:p>
        </p:txBody>
      </p:sp>
      <p:sp>
        <p:nvSpPr>
          <p:cNvPr id="4" name="Slide Number Placeholder 3"/>
          <p:cNvSpPr>
            <a:spLocks noGrp="1"/>
          </p:cNvSpPr>
          <p:nvPr>
            <p:ph type="sldNum" sz="quarter" idx="10"/>
          </p:nvPr>
        </p:nvSpPr>
        <p:spPr/>
        <p:txBody>
          <a:bodyPr/>
          <a:lstStyle/>
          <a:p>
            <a:fld id="{8BD11F96-98DA-4DA9-B955-A361A327B7C9}" type="slidenum">
              <a:rPr lang="en-GB" smtClean="0"/>
              <a:t>22</a:t>
            </a:fld>
            <a:endParaRPr lang="en-GB"/>
          </a:p>
        </p:txBody>
      </p:sp>
    </p:spTree>
    <p:extLst>
      <p:ext uri="{BB962C8B-B14F-4D97-AF65-F5344CB8AC3E}">
        <p14:creationId xmlns:p14="http://schemas.microsoft.com/office/powerpoint/2010/main" val="411878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a:p>
        </p:txBody>
      </p:sp>
      <p:sp>
        <p:nvSpPr>
          <p:cNvPr id="4" name="Slide Number Placeholder 3"/>
          <p:cNvSpPr>
            <a:spLocks noGrp="1"/>
          </p:cNvSpPr>
          <p:nvPr>
            <p:ph type="sldNum" sz="quarter" idx="10"/>
          </p:nvPr>
        </p:nvSpPr>
        <p:spPr/>
        <p:txBody>
          <a:bodyPr/>
          <a:lstStyle/>
          <a:p>
            <a:fld id="{8BD11F96-98DA-4DA9-B955-A361A327B7C9}" type="slidenum">
              <a:rPr lang="en-GB" smtClean="0"/>
              <a:t>23</a:t>
            </a:fld>
            <a:endParaRPr lang="en-GB"/>
          </a:p>
        </p:txBody>
      </p:sp>
    </p:spTree>
    <p:extLst>
      <p:ext uri="{BB962C8B-B14F-4D97-AF65-F5344CB8AC3E}">
        <p14:creationId xmlns:p14="http://schemas.microsoft.com/office/powerpoint/2010/main" val="411878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b="0"/>
          </a:p>
        </p:txBody>
      </p:sp>
      <p:sp>
        <p:nvSpPr>
          <p:cNvPr id="4" name="Slide Number Placeholder 3"/>
          <p:cNvSpPr>
            <a:spLocks noGrp="1"/>
          </p:cNvSpPr>
          <p:nvPr>
            <p:ph type="sldNum" sz="quarter" idx="10"/>
          </p:nvPr>
        </p:nvSpPr>
        <p:spPr/>
        <p:txBody>
          <a:bodyPr/>
          <a:lstStyle/>
          <a:p>
            <a:fld id="{8BD11F96-98DA-4DA9-B955-A361A327B7C9}" type="slidenum">
              <a:rPr lang="en-GB" smtClean="0"/>
              <a:t>24</a:t>
            </a:fld>
            <a:endParaRPr lang="en-GB"/>
          </a:p>
        </p:txBody>
      </p:sp>
    </p:spTree>
    <p:extLst>
      <p:ext uri="{BB962C8B-B14F-4D97-AF65-F5344CB8AC3E}">
        <p14:creationId xmlns:p14="http://schemas.microsoft.com/office/powerpoint/2010/main" val="411878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24B698-9A20-40E4-9739-0B70894EDE9C}" type="datetime1">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267892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2B4300A-0D4E-446A-B94C-37144DA8AA2E}" type="datetime1">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1125163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9A7D9-A962-4674-BB2B-DE8997B1C839}" type="datetime1">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390753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6D41DBB-F762-4B6E-A1D8-58EA0DD3B104}" type="datetime1">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191008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F96D8B-177D-4410-A33F-2922BA9E55D3}" type="datetime1">
              <a:rPr lang="en-GB" smtClean="0"/>
              <a:t>13/11/2019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31443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622F6E5-562E-4A7E-9F83-693707B60C86}" type="datetime1">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36397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CEE7292-6958-4B07-A726-DE18FF168F27}" type="datetime1">
              <a:rPr lang="en-GB" smtClean="0"/>
              <a:t>13/11/2019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2030172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3598944-A281-45D1-A00A-11EB86BE3999}" type="datetime1">
              <a:rPr lang="en-GB" smtClean="0"/>
              <a:t>13/11/2019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230531-E9C7-4221-86A8-F5896B16C7CD}" type="slidenum">
              <a:rPr lang="en-GB" smtClean="0"/>
              <a:t>‹#›</a:t>
            </a:fld>
            <a:endParaRPr lang="en-GB"/>
          </a:p>
        </p:txBody>
      </p:sp>
    </p:spTree>
    <p:extLst>
      <p:ext uri="{BB962C8B-B14F-4D97-AF65-F5344CB8AC3E}">
        <p14:creationId xmlns:p14="http://schemas.microsoft.com/office/powerpoint/2010/main" val="92393519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B0C570-775D-4911-A828-718C43046B44}" type="datetime1">
              <a:rPr lang="en-GB" smtClean="0"/>
              <a:t>13/11/2019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3115663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2C2750-506E-404D-AA06-1AB86CBB2FFA}" type="datetime1">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323166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742941-09F9-420F-8F77-FCAE29BED77B}" type="datetime1">
              <a:rPr lang="en-GB" smtClean="0"/>
              <a:t>13/11/2019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0A627A6-DA4D-4F50-8800-2A8B2DD80A5A}" type="slidenum">
              <a:rPr lang="en-GB" smtClean="0"/>
              <a:t>‹#›</a:t>
            </a:fld>
            <a:endParaRPr lang="en-GB"/>
          </a:p>
        </p:txBody>
      </p:sp>
    </p:spTree>
    <p:extLst>
      <p:ext uri="{BB962C8B-B14F-4D97-AF65-F5344CB8AC3E}">
        <p14:creationId xmlns:p14="http://schemas.microsoft.com/office/powerpoint/2010/main" val="2998757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3A9DDC-62B2-4065-A816-983230701145}" type="datetime1">
              <a:rPr lang="en-GB" smtClean="0"/>
              <a:t>13/11/2019</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A627A6-DA4D-4F50-8800-2A8B2DD80A5A}" type="slidenum">
              <a:rPr lang="en-GB" smtClean="0"/>
              <a:t>‹#›</a:t>
            </a:fld>
            <a:endParaRPr lang="en-GB"/>
          </a:p>
        </p:txBody>
      </p:sp>
    </p:spTree>
    <p:extLst>
      <p:ext uri="{BB962C8B-B14F-4D97-AF65-F5344CB8AC3E}">
        <p14:creationId xmlns:p14="http://schemas.microsoft.com/office/powerpoint/2010/main" val="533277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collections/english-indices-of-deprivat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Index of Multiple Deprivation 2019</a:t>
            </a:r>
            <a:endParaRPr lang="en-GB"/>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971429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0473" y="2492896"/>
            <a:ext cx="4248472" cy="2862322"/>
          </a:xfrm>
          <a:prstGeom prst="rect">
            <a:avLst/>
          </a:prstGeom>
          <a:noFill/>
        </p:spPr>
        <p:txBody>
          <a:bodyPr wrap="square" rtlCol="0">
            <a:spAutoFit/>
          </a:bodyPr>
          <a:lstStyle/>
          <a:p>
            <a:pPr marL="285750" indent="-285750">
              <a:buFont typeface="Arial" panose="020B0604020202020204" pitchFamily="34" charset="0"/>
              <a:buChar char="•"/>
            </a:pPr>
            <a:r>
              <a:rPr lang="en-GB" smtClean="0"/>
              <a:t>Wider Barriers relate to issues affecting access to housing.  The three measures within it relate to Household overcrowding, homelessness and housing affordability  </a:t>
            </a:r>
          </a:p>
          <a:p>
            <a:endParaRPr lang="en-GB"/>
          </a:p>
          <a:p>
            <a:pPr marL="285750" indent="-285750">
              <a:buFont typeface="Arial" panose="020B0604020202020204" pitchFamily="34" charset="0"/>
              <a:buChar char="•"/>
            </a:pPr>
            <a:r>
              <a:rPr lang="en-GB" smtClean="0"/>
              <a:t>16,200 people within Torbay live in an area that is amongst the 20% most deprived in relation to wider barriers deprivation for England</a:t>
            </a:r>
            <a:r>
              <a:rPr lang="en-GB"/>
              <a:t> </a:t>
            </a:r>
            <a:r>
              <a:rPr lang="en-GB" smtClean="0"/>
              <a:t>(2015 – 1,700).</a:t>
            </a:r>
          </a:p>
        </p:txBody>
      </p:sp>
      <p:pic>
        <p:nvPicPr>
          <p:cNvPr id="1026" name="Picture 2" descr="G:\Group\INTELLIGENCE_NEW\DATASETS\DEPRIVATION\2019 IMD\Maps\Maps_2019_template\Wider_Barriers_2019v2.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3815442" cy="539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Wider Barriers Deprivation - Torbay</a:t>
            </a:r>
            <a:endParaRPr lang="en-GB">
              <a:solidFill>
                <a:schemeClr val="bg1"/>
              </a:solidFill>
            </a:endParaRPr>
          </a:p>
        </p:txBody>
      </p:sp>
    </p:spTree>
    <p:extLst>
      <p:ext uri="{BB962C8B-B14F-4D97-AF65-F5344CB8AC3E}">
        <p14:creationId xmlns:p14="http://schemas.microsoft.com/office/powerpoint/2010/main" val="323164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40768"/>
            <a:ext cx="3816000" cy="5397186"/>
          </a:xfrm>
          <a:prstGeom prst="rect">
            <a:avLst/>
          </a:prstGeom>
        </p:spPr>
      </p:pic>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Income Deprivation - Torbay</a:t>
            </a:r>
            <a:endParaRPr lang="en-GB">
              <a:solidFill>
                <a:schemeClr val="bg1"/>
              </a:solidFill>
            </a:endParaRPr>
          </a:p>
        </p:txBody>
      </p:sp>
      <p:sp>
        <p:nvSpPr>
          <p:cNvPr id="4" name="TextBox 3"/>
          <p:cNvSpPr txBox="1"/>
          <p:nvPr/>
        </p:nvSpPr>
        <p:spPr>
          <a:xfrm>
            <a:off x="4788024" y="1772816"/>
            <a:ext cx="3888432" cy="4524315"/>
          </a:xfrm>
          <a:prstGeom prst="rect">
            <a:avLst/>
          </a:prstGeom>
          <a:noFill/>
        </p:spPr>
        <p:txBody>
          <a:bodyPr wrap="square" rtlCol="0">
            <a:spAutoFit/>
          </a:bodyPr>
          <a:lstStyle/>
          <a:p>
            <a:pPr marL="285750" indent="-285750">
              <a:buFont typeface="Arial" panose="020B0604020202020204" pitchFamily="34" charset="0"/>
              <a:buChar char="•"/>
            </a:pPr>
            <a:r>
              <a:rPr lang="en-GB" smtClean="0"/>
              <a:t>Income deprivation relates to the proportion of the population experiencing deprivation relating to low income.</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Includes measures such as those in receipt of Income based benefits.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2019 rank of 24</a:t>
            </a:r>
            <a:r>
              <a:rPr lang="en-GB" baseline="30000" smtClean="0"/>
              <a:t>th</a:t>
            </a:r>
            <a:r>
              <a:rPr lang="en-GB" smtClean="0"/>
              <a:t> most deprived upper-tier local authority out of 151 (2015 – 30</a:t>
            </a:r>
            <a:r>
              <a:rPr lang="en-GB" baseline="30000" smtClean="0"/>
              <a:t>th</a:t>
            </a:r>
            <a:r>
              <a:rPr lang="en-GB" smtClean="0"/>
              <a: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32% of </a:t>
            </a:r>
            <a:r>
              <a:rPr lang="en-GB"/>
              <a:t>T</a:t>
            </a:r>
            <a:r>
              <a:rPr lang="en-GB" smtClean="0"/>
              <a:t>orbay residents live in area that is amongst the 20% most deprived areas in relation to income for England. (2015 – 32%).</a:t>
            </a:r>
            <a:endParaRPr lang="en-GB"/>
          </a:p>
        </p:txBody>
      </p:sp>
    </p:spTree>
    <p:extLst>
      <p:ext uri="{BB962C8B-B14F-4D97-AF65-F5344CB8AC3E}">
        <p14:creationId xmlns:p14="http://schemas.microsoft.com/office/powerpoint/2010/main" val="38765099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8024" y="1652022"/>
            <a:ext cx="3888432" cy="4801314"/>
          </a:xfrm>
          <a:prstGeom prst="rect">
            <a:avLst/>
          </a:prstGeom>
          <a:noFill/>
        </p:spPr>
        <p:txBody>
          <a:bodyPr wrap="square" rtlCol="0">
            <a:spAutoFit/>
          </a:bodyPr>
          <a:lstStyle/>
          <a:p>
            <a:pPr marL="285750" indent="-285750">
              <a:buFont typeface="Arial" panose="020B0604020202020204" pitchFamily="34" charset="0"/>
              <a:buChar char="•"/>
            </a:pPr>
            <a:r>
              <a:rPr lang="en-GB" smtClean="0"/>
              <a:t>This is a sub-domain of Income Deprivation and its effect on children aged 0 to 15</a:t>
            </a:r>
          </a:p>
          <a:p>
            <a:endParaRPr lang="en-GB"/>
          </a:p>
          <a:p>
            <a:pPr marL="285750" indent="-285750">
              <a:buFont typeface="Arial" panose="020B0604020202020204" pitchFamily="34" charset="0"/>
              <a:buChar char="•"/>
            </a:pPr>
            <a:r>
              <a:rPr lang="en-GB" smtClean="0"/>
              <a:t>2019 rank of 30</a:t>
            </a:r>
            <a:r>
              <a:rPr lang="en-GB" baseline="30000" smtClean="0"/>
              <a:t>th</a:t>
            </a:r>
            <a:r>
              <a:rPr lang="en-GB" smtClean="0"/>
              <a:t> most deprived upper-tier local authority out of 151 (2015 – 39</a:t>
            </a:r>
            <a:r>
              <a:rPr lang="en-GB" baseline="30000" smtClean="0"/>
              <a:t>th</a:t>
            </a:r>
            <a:r>
              <a:rPr lang="en-GB" smtClean="0"/>
              <a: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2019 rank of most deprived upper-tier local authority in South West (2015 – 1</a:t>
            </a:r>
            <a:r>
              <a:rPr lang="en-GB" baseline="30000" smtClean="0"/>
              <a:t>st</a:t>
            </a:r>
            <a:r>
              <a:rPr lang="en-GB" smtClean="0"/>
              <a: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30% of </a:t>
            </a:r>
            <a:r>
              <a:rPr lang="en-GB"/>
              <a:t>T</a:t>
            </a:r>
            <a:r>
              <a:rPr lang="en-GB" smtClean="0"/>
              <a:t>orbay children live in an area that is amongst the 20% most deprived in relation to income deprivation affecting children for England. (2015 – 29%).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68" y="1336380"/>
            <a:ext cx="3816000" cy="5397186"/>
          </a:xfrm>
          <a:prstGeom prst="rect">
            <a:avLst/>
          </a:prstGeom>
        </p:spPr>
      </p:pic>
      <p:sp>
        <p:nvSpPr>
          <p:cNvPr id="2" name="Title 1"/>
          <p:cNvSpPr>
            <a:spLocks noGrp="1"/>
          </p:cNvSpPr>
          <p:nvPr>
            <p:ph type="title"/>
          </p:nvPr>
        </p:nvSpPr>
        <p:spPr>
          <a:solidFill>
            <a:schemeClr val="tx2"/>
          </a:solidFill>
        </p:spPr>
        <p:txBody>
          <a:bodyPr>
            <a:normAutofit fontScale="90000"/>
          </a:bodyPr>
          <a:lstStyle/>
          <a:p>
            <a:r>
              <a:rPr lang="en-GB" smtClean="0">
                <a:solidFill>
                  <a:schemeClr val="bg1"/>
                </a:solidFill>
              </a:rPr>
              <a:t>Income Deprivation Affecting Children Index (IDACI) - Torbay</a:t>
            </a:r>
            <a:endParaRPr lang="en-GB">
              <a:solidFill>
                <a:schemeClr val="bg1"/>
              </a:solidFill>
            </a:endParaRPr>
          </a:p>
        </p:txBody>
      </p:sp>
    </p:spTree>
    <p:extLst>
      <p:ext uri="{BB962C8B-B14F-4D97-AF65-F5344CB8AC3E}">
        <p14:creationId xmlns:p14="http://schemas.microsoft.com/office/powerpoint/2010/main" val="292666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88024" y="1652022"/>
            <a:ext cx="3888432" cy="4801314"/>
          </a:xfrm>
          <a:prstGeom prst="rect">
            <a:avLst/>
          </a:prstGeom>
          <a:noFill/>
        </p:spPr>
        <p:txBody>
          <a:bodyPr wrap="square" rtlCol="0">
            <a:spAutoFit/>
          </a:bodyPr>
          <a:lstStyle/>
          <a:p>
            <a:pPr marL="285750" indent="-285750">
              <a:buFont typeface="Arial" panose="020B0604020202020204" pitchFamily="34" charset="0"/>
              <a:buChar char="•"/>
            </a:pPr>
            <a:r>
              <a:rPr lang="en-GB" smtClean="0"/>
              <a:t>This is a sub-domain of Income Deprivation and its effect on people aged 60 and over</a:t>
            </a:r>
          </a:p>
          <a:p>
            <a:endParaRPr lang="en-GB"/>
          </a:p>
          <a:p>
            <a:pPr marL="285750" indent="-285750">
              <a:buFont typeface="Arial" panose="020B0604020202020204" pitchFamily="34" charset="0"/>
              <a:buChar char="•"/>
            </a:pPr>
            <a:r>
              <a:rPr lang="en-GB" smtClean="0"/>
              <a:t>2019 rank of 42</a:t>
            </a:r>
            <a:r>
              <a:rPr lang="en-GB" baseline="30000" smtClean="0"/>
              <a:t>nd</a:t>
            </a:r>
            <a:r>
              <a:rPr lang="en-GB" smtClean="0"/>
              <a:t> most deprived upper-tier local authority out of 151 (2015 – 44</a:t>
            </a:r>
            <a:r>
              <a:rPr lang="en-GB" baseline="30000" smtClean="0"/>
              <a:t>th</a:t>
            </a:r>
            <a:r>
              <a:rPr lang="en-GB" smtClean="0"/>
              <a:t>).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2019 rank of most deprived upper-tier local authority in South West (2015 – 1</a:t>
            </a:r>
            <a:r>
              <a:rPr lang="en-GB" baseline="30000" smtClean="0"/>
              <a:t>st</a:t>
            </a:r>
            <a:r>
              <a:rPr lang="en-GB" smtClean="0"/>
              <a: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14% of older people in Torbay live in an area that is amongst the 20% most deprived in relation to income deprivation affecting older people for England. (2015 – 16%).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68" y="1354086"/>
            <a:ext cx="3816000" cy="5397186"/>
          </a:xfrm>
          <a:prstGeom prst="rect">
            <a:avLst/>
          </a:prstGeom>
        </p:spPr>
      </p:pic>
      <p:sp>
        <p:nvSpPr>
          <p:cNvPr id="2" name="Title 1"/>
          <p:cNvSpPr>
            <a:spLocks noGrp="1"/>
          </p:cNvSpPr>
          <p:nvPr>
            <p:ph type="title"/>
          </p:nvPr>
        </p:nvSpPr>
        <p:spPr>
          <a:solidFill>
            <a:schemeClr val="tx2"/>
          </a:solidFill>
        </p:spPr>
        <p:txBody>
          <a:bodyPr>
            <a:normAutofit fontScale="90000"/>
          </a:bodyPr>
          <a:lstStyle/>
          <a:p>
            <a:r>
              <a:rPr lang="en-GB" smtClean="0">
                <a:solidFill>
                  <a:schemeClr val="bg1"/>
                </a:solidFill>
              </a:rPr>
              <a:t>Income Deprivation Affecting Older People Index (IDAOPI) - Torbay</a:t>
            </a:r>
            <a:endParaRPr lang="en-GB">
              <a:solidFill>
                <a:schemeClr val="bg1"/>
              </a:solidFill>
            </a:endParaRPr>
          </a:p>
        </p:txBody>
      </p:sp>
    </p:spTree>
    <p:extLst>
      <p:ext uri="{BB962C8B-B14F-4D97-AF65-F5344CB8AC3E}">
        <p14:creationId xmlns:p14="http://schemas.microsoft.com/office/powerpoint/2010/main" val="2013580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984" y="1761783"/>
            <a:ext cx="4248472" cy="4524315"/>
          </a:xfrm>
          <a:prstGeom prst="rect">
            <a:avLst/>
          </a:prstGeom>
          <a:noFill/>
        </p:spPr>
        <p:txBody>
          <a:bodyPr wrap="square" rtlCol="0">
            <a:spAutoFit/>
          </a:bodyPr>
          <a:lstStyle/>
          <a:p>
            <a:pPr marL="285750" indent="-285750">
              <a:buFont typeface="Arial" panose="020B0604020202020204" pitchFamily="34" charset="0"/>
              <a:buChar char="•"/>
            </a:pPr>
            <a:r>
              <a:rPr lang="en-GB" smtClean="0"/>
              <a:t>It measures the proportion of the working age population involuntarily excluded from the labour market.  This can be due to unemployment, sickness, disability or caring responsibilities.</a:t>
            </a:r>
          </a:p>
          <a:p>
            <a:endParaRPr lang="en-GB"/>
          </a:p>
          <a:p>
            <a:pPr marL="285750" indent="-285750">
              <a:buFont typeface="Arial" panose="020B0604020202020204" pitchFamily="34" charset="0"/>
              <a:buChar char="•"/>
            </a:pPr>
            <a:r>
              <a:rPr lang="en-GB" smtClean="0"/>
              <a:t>2019 rank of 11</a:t>
            </a:r>
            <a:r>
              <a:rPr lang="en-GB" baseline="30000" smtClean="0"/>
              <a:t>th</a:t>
            </a:r>
            <a:r>
              <a:rPr lang="en-GB" smtClean="0"/>
              <a:t> most deprived upper-tier local authority out of 151 (2015 – 12</a:t>
            </a:r>
            <a:r>
              <a:rPr lang="en-GB" baseline="30000" smtClean="0"/>
              <a:t>th</a:t>
            </a:r>
            <a:r>
              <a:rPr lang="en-GB" smtClean="0"/>
              <a:t>).  Most deprived within South West (2015 – Most deprived).</a:t>
            </a:r>
          </a:p>
          <a:p>
            <a:endParaRPr lang="en-GB"/>
          </a:p>
          <a:p>
            <a:pPr marL="285750" indent="-285750">
              <a:buFont typeface="Arial" panose="020B0604020202020204" pitchFamily="34" charset="0"/>
              <a:buChar char="•"/>
            </a:pPr>
            <a:r>
              <a:rPr lang="en-GB" smtClean="0"/>
              <a:t>42% of those mentioned in the first point (above) within Torbay live in an area that is amongst the 20% most deprived in relation to employment deprivation for England. (2015 – 42%).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325347"/>
            <a:ext cx="3816000" cy="5397186"/>
          </a:xfrm>
          <a:prstGeom prst="rect">
            <a:avLst/>
          </a:prstGeom>
        </p:spPr>
      </p:pic>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Employment Deprivation - Torbay</a:t>
            </a:r>
            <a:endParaRPr lang="en-GB">
              <a:solidFill>
                <a:schemeClr val="bg1"/>
              </a:solidFill>
            </a:endParaRPr>
          </a:p>
        </p:txBody>
      </p:sp>
    </p:spTree>
    <p:extLst>
      <p:ext uri="{BB962C8B-B14F-4D97-AF65-F5344CB8AC3E}">
        <p14:creationId xmlns:p14="http://schemas.microsoft.com/office/powerpoint/2010/main" val="41540793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27984" y="2420888"/>
            <a:ext cx="4248472" cy="3139321"/>
          </a:xfrm>
          <a:prstGeom prst="rect">
            <a:avLst/>
          </a:prstGeom>
          <a:noFill/>
        </p:spPr>
        <p:txBody>
          <a:bodyPr wrap="square" rtlCol="0">
            <a:spAutoFit/>
          </a:bodyPr>
          <a:lstStyle/>
          <a:p>
            <a:pPr marL="285750" indent="-285750">
              <a:buFont typeface="Arial" panose="020B0604020202020204" pitchFamily="34" charset="0"/>
              <a:buChar char="•"/>
            </a:pPr>
            <a:r>
              <a:rPr lang="en-GB" smtClean="0"/>
              <a:t>It measures the quality of housing, specifically the proportion of houses that do not have central heating and proportion of social and private homes that fail to meet the Decent Homes standard.</a:t>
            </a:r>
          </a:p>
          <a:p>
            <a:endParaRPr lang="en-GB"/>
          </a:p>
          <a:p>
            <a:pPr marL="285750" indent="-285750">
              <a:buFont typeface="Arial" panose="020B0604020202020204" pitchFamily="34" charset="0"/>
              <a:buChar char="•"/>
            </a:pPr>
            <a:r>
              <a:rPr lang="en-GB" smtClean="0"/>
              <a:t>33% of people within Torbay live in an area that is amongst the 20% most deprived in relation to indoor deprivation for England. (2015 – 32%).</a:t>
            </a:r>
          </a:p>
        </p:txBody>
      </p:sp>
      <p:pic>
        <p:nvPicPr>
          <p:cNvPr id="1026" name="Picture 2" descr="G:\Group\INTELLIGENCE_NEW\DATASETS\DEPRIVATION\2019 IMD\Maps\Maps_2019_template\Indoor_2019.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25740"/>
            <a:ext cx="3815442" cy="539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Indoor Deprivation - Torbay</a:t>
            </a:r>
            <a:endParaRPr lang="en-GB">
              <a:solidFill>
                <a:schemeClr val="bg1"/>
              </a:solidFill>
            </a:endParaRPr>
          </a:p>
        </p:txBody>
      </p:sp>
    </p:spTree>
    <p:extLst>
      <p:ext uri="{BB962C8B-B14F-4D97-AF65-F5344CB8AC3E}">
        <p14:creationId xmlns:p14="http://schemas.microsoft.com/office/powerpoint/2010/main" val="4138439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400473" y="2196508"/>
            <a:ext cx="4248472" cy="3693319"/>
          </a:xfrm>
          <a:prstGeom prst="rect">
            <a:avLst/>
          </a:prstGeom>
          <a:noFill/>
        </p:spPr>
        <p:txBody>
          <a:bodyPr wrap="square" rtlCol="0">
            <a:spAutoFit/>
          </a:bodyPr>
          <a:lstStyle/>
          <a:p>
            <a:pPr marL="285750" indent="-285750">
              <a:buFont typeface="Arial" panose="020B0604020202020204" pitchFamily="34" charset="0"/>
              <a:buChar char="•"/>
            </a:pPr>
            <a:r>
              <a:rPr lang="en-GB" smtClean="0"/>
              <a:t>It measures air quality and road traffic accidents involving injury to pedestrians and cyclists.</a:t>
            </a:r>
          </a:p>
          <a:p>
            <a:endParaRPr lang="en-GB"/>
          </a:p>
          <a:p>
            <a:pPr marL="285750" indent="-285750">
              <a:buFont typeface="Arial" panose="020B0604020202020204" pitchFamily="34" charset="0"/>
              <a:buChar char="•"/>
            </a:pPr>
            <a:r>
              <a:rPr lang="en-GB" smtClean="0"/>
              <a:t>No-one within Torbay lives in an area that is amongst the 20% most deprived in relation to outdoor deprivation for England</a:t>
            </a:r>
            <a:r>
              <a:rPr lang="en-GB"/>
              <a:t> </a:t>
            </a:r>
            <a:r>
              <a:rPr lang="en-GB" smtClean="0"/>
              <a:t>(2015 – </a:t>
            </a:r>
            <a:r>
              <a:rPr lang="en-GB"/>
              <a:t>0</a:t>
            </a:r>
            <a:r>
              <a:rPr lang="en-GB" smtClean="0"/>
              <a:t>%).</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55% of people within Torbay live in an area that is amongst the 20% least deprived in relation to outdoor deprivation for England (2015 – 28%)</a:t>
            </a:r>
          </a:p>
        </p:txBody>
      </p:sp>
      <p:pic>
        <p:nvPicPr>
          <p:cNvPr id="1026" name="Picture 2" descr="G:\Group\INTELLIGENCE_NEW\DATASETS\DEPRIVATION\2019 IMD\Maps\Maps_2019_template\Outdoor_2019.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4967"/>
            <a:ext cx="3815442" cy="539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Outdoor Deprivation - Torbay</a:t>
            </a:r>
            <a:endParaRPr lang="en-GB">
              <a:solidFill>
                <a:schemeClr val="bg1"/>
              </a:solidFill>
            </a:endParaRPr>
          </a:p>
        </p:txBody>
      </p:sp>
    </p:spTree>
    <p:extLst>
      <p:ext uri="{BB962C8B-B14F-4D97-AF65-F5344CB8AC3E}">
        <p14:creationId xmlns:p14="http://schemas.microsoft.com/office/powerpoint/2010/main" val="39905779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Most Deprived area - Torbay</a:t>
            </a:r>
            <a:endParaRPr lang="en-GB">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000" y="1710313"/>
            <a:ext cx="6912000" cy="4887039"/>
          </a:xfrm>
          <a:prstGeom prst="rect">
            <a:avLst/>
          </a:prstGeom>
        </p:spPr>
      </p:pic>
      <p:sp>
        <p:nvSpPr>
          <p:cNvPr id="6" name="TextBox 5"/>
          <p:cNvSpPr txBox="1"/>
          <p:nvPr/>
        </p:nvSpPr>
        <p:spPr>
          <a:xfrm>
            <a:off x="901604" y="1484784"/>
            <a:ext cx="7340792" cy="369332"/>
          </a:xfrm>
          <a:prstGeom prst="rect">
            <a:avLst/>
          </a:prstGeom>
          <a:noFill/>
        </p:spPr>
        <p:txBody>
          <a:bodyPr wrap="none" rtlCol="0">
            <a:spAutoFit/>
          </a:bodyPr>
          <a:lstStyle/>
          <a:p>
            <a:r>
              <a:rPr lang="en-GB" b="1" smtClean="0"/>
              <a:t>Central Paignton (Ranked 198</a:t>
            </a:r>
            <a:r>
              <a:rPr lang="en-GB" b="1" baseline="30000" smtClean="0"/>
              <a:t>th</a:t>
            </a:r>
            <a:r>
              <a:rPr lang="en-GB" b="1" smtClean="0"/>
              <a:t> most deprived out of 32,844 English LSOAs)</a:t>
            </a:r>
            <a:endParaRPr lang="en-GB" b="1"/>
          </a:p>
        </p:txBody>
      </p:sp>
    </p:spTree>
    <p:extLst>
      <p:ext uri="{BB962C8B-B14F-4D97-AF65-F5344CB8AC3E}">
        <p14:creationId xmlns:p14="http://schemas.microsoft.com/office/powerpoint/2010/main" val="21022331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Least Deprived area - Torbay</a:t>
            </a:r>
            <a:endParaRPr lang="en-GB">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6000" y="1700808"/>
            <a:ext cx="6912000" cy="4887024"/>
          </a:xfrm>
          <a:prstGeom prst="rect">
            <a:avLst/>
          </a:prstGeom>
        </p:spPr>
      </p:pic>
      <p:sp>
        <p:nvSpPr>
          <p:cNvPr id="6" name="TextBox 5"/>
          <p:cNvSpPr txBox="1"/>
          <p:nvPr/>
        </p:nvSpPr>
        <p:spPr>
          <a:xfrm>
            <a:off x="381238" y="1484784"/>
            <a:ext cx="8381525" cy="369332"/>
          </a:xfrm>
          <a:prstGeom prst="rect">
            <a:avLst/>
          </a:prstGeom>
          <a:noFill/>
        </p:spPr>
        <p:txBody>
          <a:bodyPr wrap="none" rtlCol="0">
            <a:spAutoFit/>
          </a:bodyPr>
          <a:lstStyle/>
          <a:p>
            <a:r>
              <a:rPr lang="en-GB" b="1" err="1" smtClean="0"/>
              <a:t>Livermead</a:t>
            </a:r>
            <a:r>
              <a:rPr lang="en-GB" b="1" smtClean="0"/>
              <a:t> &amp; </a:t>
            </a:r>
            <a:r>
              <a:rPr lang="en-GB" b="1" err="1" smtClean="0"/>
              <a:t>Cockington</a:t>
            </a:r>
            <a:r>
              <a:rPr lang="en-GB" b="1" smtClean="0"/>
              <a:t> (Ranked 30,108</a:t>
            </a:r>
            <a:r>
              <a:rPr lang="en-GB" b="1" baseline="30000" smtClean="0"/>
              <a:t>th</a:t>
            </a:r>
            <a:r>
              <a:rPr lang="en-GB" b="1" smtClean="0"/>
              <a:t> most deprived out of 32,844 English LSOAs)</a:t>
            </a:r>
            <a:endParaRPr lang="en-GB" b="1"/>
          </a:p>
        </p:txBody>
      </p:sp>
    </p:spTree>
    <p:extLst>
      <p:ext uri="{BB962C8B-B14F-4D97-AF65-F5344CB8AC3E}">
        <p14:creationId xmlns:p14="http://schemas.microsoft.com/office/powerpoint/2010/main" val="6958679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Comparison (Domains) - Torbay</a:t>
            </a:r>
            <a:endParaRPr lang="en-GB">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850258921"/>
              </p:ext>
            </p:extLst>
          </p:nvPr>
        </p:nvGraphicFramePr>
        <p:xfrm>
          <a:off x="467543" y="2204864"/>
          <a:ext cx="8208912" cy="3708400"/>
        </p:xfrm>
        <a:graphic>
          <a:graphicData uri="http://schemas.openxmlformats.org/drawingml/2006/table">
            <a:tbl>
              <a:tblPr firstRow="1" bandRow="1">
                <a:tableStyleId>{5C22544A-7EE6-4342-B048-85BDC9FD1C3A}</a:tableStyleId>
              </a:tblPr>
              <a:tblGrid>
                <a:gridCol w="3168353"/>
                <a:gridCol w="2304255"/>
                <a:gridCol w="2736304"/>
              </a:tblGrid>
              <a:tr h="370840">
                <a:tc>
                  <a:txBody>
                    <a:bodyPr/>
                    <a:lstStyle/>
                    <a:p>
                      <a:r>
                        <a:rPr lang="en-GB" smtClean="0"/>
                        <a:t>Domain of Deprivation</a:t>
                      </a:r>
                      <a:endParaRPr lang="en-GB"/>
                    </a:p>
                  </a:txBody>
                  <a:tcPr/>
                </a:tc>
                <a:tc>
                  <a:txBody>
                    <a:bodyPr/>
                    <a:lstStyle/>
                    <a:p>
                      <a:pPr algn="ctr"/>
                      <a:r>
                        <a:rPr lang="en-GB" smtClean="0"/>
                        <a:t>Central Paignton</a:t>
                      </a:r>
                      <a:endParaRPr lang="en-GB"/>
                    </a:p>
                  </a:txBody>
                  <a:tcPr/>
                </a:tc>
                <a:tc>
                  <a:txBody>
                    <a:bodyPr/>
                    <a:lstStyle/>
                    <a:p>
                      <a:pPr algn="ctr"/>
                      <a:r>
                        <a:rPr lang="en-GB" err="1" smtClean="0"/>
                        <a:t>Livermead</a:t>
                      </a:r>
                      <a:r>
                        <a:rPr lang="en-GB" baseline="0" smtClean="0"/>
                        <a:t> and </a:t>
                      </a:r>
                      <a:r>
                        <a:rPr lang="en-GB" baseline="0" err="1" smtClean="0"/>
                        <a:t>Cockington</a:t>
                      </a:r>
                      <a:endParaRPr lang="en-GB"/>
                    </a:p>
                  </a:txBody>
                  <a:tcPr/>
                </a:tc>
              </a:tr>
              <a:tr h="370840">
                <a:tc>
                  <a:txBody>
                    <a:bodyPr/>
                    <a:lstStyle/>
                    <a:p>
                      <a:r>
                        <a:rPr lang="en-GB" b="1" smtClean="0"/>
                        <a:t>Income</a:t>
                      </a:r>
                      <a:endParaRPr lang="en-GB" b="1"/>
                    </a:p>
                  </a:txBody>
                  <a:tcPr/>
                </a:tc>
                <a:tc>
                  <a:txBody>
                    <a:bodyPr/>
                    <a:lstStyle/>
                    <a:p>
                      <a:pPr algn="ctr"/>
                      <a:r>
                        <a:rPr lang="en-GB" smtClean="0"/>
                        <a:t>1 </a:t>
                      </a:r>
                      <a:endParaRPr lang="en-GB"/>
                    </a:p>
                  </a:txBody>
                  <a:tcPr/>
                </a:tc>
                <a:tc>
                  <a:txBody>
                    <a:bodyPr/>
                    <a:lstStyle/>
                    <a:p>
                      <a:pPr algn="ctr"/>
                      <a:r>
                        <a:rPr lang="en-GB" smtClean="0"/>
                        <a:t>9</a:t>
                      </a:r>
                      <a:endParaRPr lang="en-GB"/>
                    </a:p>
                  </a:txBody>
                  <a:tcPr/>
                </a:tc>
              </a:tr>
              <a:tr h="370840">
                <a:tc>
                  <a:txBody>
                    <a:bodyPr/>
                    <a:lstStyle/>
                    <a:p>
                      <a:pPr marL="285750" indent="-285750">
                        <a:buFont typeface="Arial" panose="020B0604020202020204" pitchFamily="34" charset="0"/>
                        <a:buChar char="•"/>
                      </a:pPr>
                      <a:r>
                        <a:rPr lang="en-GB" smtClean="0"/>
                        <a:t>Affecting</a:t>
                      </a:r>
                      <a:r>
                        <a:rPr lang="en-GB" baseline="0" smtClean="0"/>
                        <a:t> Children</a:t>
                      </a:r>
                      <a:endParaRPr lang="en-GB"/>
                    </a:p>
                  </a:txBody>
                  <a:tcPr/>
                </a:tc>
                <a:tc>
                  <a:txBody>
                    <a:bodyPr/>
                    <a:lstStyle/>
                    <a:p>
                      <a:pPr algn="ctr"/>
                      <a:r>
                        <a:rPr lang="en-GB" smtClean="0"/>
                        <a:t>1</a:t>
                      </a:r>
                      <a:endParaRPr lang="en-GB"/>
                    </a:p>
                  </a:txBody>
                  <a:tcPr/>
                </a:tc>
                <a:tc>
                  <a:txBody>
                    <a:bodyPr/>
                    <a:lstStyle/>
                    <a:p>
                      <a:pPr algn="ctr"/>
                      <a:r>
                        <a:rPr lang="en-GB" smtClean="0"/>
                        <a:t>9</a:t>
                      </a:r>
                      <a:endParaRPr lang="en-GB"/>
                    </a:p>
                  </a:txBody>
                  <a:tcPr/>
                </a:tc>
              </a:tr>
              <a:tr h="370840">
                <a:tc>
                  <a:txBody>
                    <a:bodyPr/>
                    <a:lstStyle/>
                    <a:p>
                      <a:pPr marL="285750" indent="-285750">
                        <a:buFont typeface="Arial" panose="020B0604020202020204" pitchFamily="34" charset="0"/>
                        <a:buChar char="•"/>
                      </a:pPr>
                      <a:r>
                        <a:rPr lang="en-GB" smtClean="0"/>
                        <a:t>Affecting</a:t>
                      </a:r>
                      <a:r>
                        <a:rPr lang="en-GB" baseline="0" smtClean="0"/>
                        <a:t> Older People</a:t>
                      </a:r>
                      <a:endParaRPr lang="en-GB"/>
                    </a:p>
                  </a:txBody>
                  <a:tcPr/>
                </a:tc>
                <a:tc>
                  <a:txBody>
                    <a:bodyPr/>
                    <a:lstStyle/>
                    <a:p>
                      <a:pPr algn="ctr"/>
                      <a:r>
                        <a:rPr lang="en-GB" smtClean="0"/>
                        <a:t>1</a:t>
                      </a:r>
                      <a:endParaRPr lang="en-GB"/>
                    </a:p>
                  </a:txBody>
                  <a:tcPr/>
                </a:tc>
                <a:tc>
                  <a:txBody>
                    <a:bodyPr/>
                    <a:lstStyle/>
                    <a:p>
                      <a:pPr algn="ctr"/>
                      <a:r>
                        <a:rPr lang="en-GB" smtClean="0"/>
                        <a:t>10</a:t>
                      </a:r>
                      <a:endParaRPr lang="en-GB"/>
                    </a:p>
                  </a:txBody>
                  <a:tcPr/>
                </a:tc>
              </a:tr>
              <a:tr h="370840">
                <a:tc>
                  <a:txBody>
                    <a:bodyPr/>
                    <a:lstStyle/>
                    <a:p>
                      <a:r>
                        <a:rPr lang="en-GB" b="1" smtClean="0"/>
                        <a:t>Employment</a:t>
                      </a:r>
                      <a:endParaRPr lang="en-GB" b="1"/>
                    </a:p>
                  </a:txBody>
                  <a:tcPr/>
                </a:tc>
                <a:tc>
                  <a:txBody>
                    <a:bodyPr/>
                    <a:lstStyle/>
                    <a:p>
                      <a:pPr algn="ctr"/>
                      <a:r>
                        <a:rPr lang="en-GB" smtClean="0"/>
                        <a:t>1</a:t>
                      </a:r>
                      <a:endParaRPr lang="en-GB"/>
                    </a:p>
                  </a:txBody>
                  <a:tcPr/>
                </a:tc>
                <a:tc>
                  <a:txBody>
                    <a:bodyPr/>
                    <a:lstStyle/>
                    <a:p>
                      <a:pPr algn="ctr"/>
                      <a:r>
                        <a:rPr lang="en-GB" smtClean="0"/>
                        <a:t>8</a:t>
                      </a:r>
                      <a:endParaRPr lang="en-GB"/>
                    </a:p>
                  </a:txBody>
                  <a:tcPr/>
                </a:tc>
              </a:tr>
              <a:tr h="370840">
                <a:tc>
                  <a:txBody>
                    <a:bodyPr/>
                    <a:lstStyle/>
                    <a:p>
                      <a:r>
                        <a:rPr lang="en-GB" b="1" smtClean="0"/>
                        <a:t>Education, Skills &amp; Training</a:t>
                      </a:r>
                      <a:endParaRPr lang="en-GB" b="1"/>
                    </a:p>
                  </a:txBody>
                  <a:tcPr/>
                </a:tc>
                <a:tc>
                  <a:txBody>
                    <a:bodyPr/>
                    <a:lstStyle/>
                    <a:p>
                      <a:pPr algn="ctr"/>
                      <a:r>
                        <a:rPr lang="en-GB" smtClean="0"/>
                        <a:t>1</a:t>
                      </a:r>
                      <a:endParaRPr lang="en-GB"/>
                    </a:p>
                  </a:txBody>
                  <a:tcPr/>
                </a:tc>
                <a:tc>
                  <a:txBody>
                    <a:bodyPr/>
                    <a:lstStyle/>
                    <a:p>
                      <a:pPr algn="ctr"/>
                      <a:r>
                        <a:rPr lang="en-GB" smtClean="0"/>
                        <a:t>10</a:t>
                      </a:r>
                      <a:endParaRPr lang="en-GB"/>
                    </a:p>
                  </a:txBody>
                  <a:tcPr/>
                </a:tc>
              </a:tr>
              <a:tr h="370840">
                <a:tc>
                  <a:txBody>
                    <a:bodyPr/>
                    <a:lstStyle/>
                    <a:p>
                      <a:pPr marL="285750" indent="-285750">
                        <a:buFont typeface="Arial" panose="020B0604020202020204" pitchFamily="34" charset="0"/>
                        <a:buChar char="•"/>
                      </a:pPr>
                      <a:r>
                        <a:rPr lang="en-GB" smtClean="0"/>
                        <a:t>Children and young people</a:t>
                      </a:r>
                      <a:endParaRPr lang="en-GB"/>
                    </a:p>
                  </a:txBody>
                  <a:tcPr/>
                </a:tc>
                <a:tc>
                  <a:txBody>
                    <a:bodyPr/>
                    <a:lstStyle/>
                    <a:p>
                      <a:pPr algn="ctr"/>
                      <a:r>
                        <a:rPr lang="en-GB" smtClean="0"/>
                        <a:t>1</a:t>
                      </a:r>
                      <a:endParaRPr lang="en-GB"/>
                    </a:p>
                  </a:txBody>
                  <a:tcPr/>
                </a:tc>
                <a:tc>
                  <a:txBody>
                    <a:bodyPr/>
                    <a:lstStyle/>
                    <a:p>
                      <a:pPr algn="ctr"/>
                      <a:r>
                        <a:rPr lang="en-GB" smtClean="0"/>
                        <a:t>10</a:t>
                      </a:r>
                      <a:endParaRPr lang="en-GB"/>
                    </a:p>
                  </a:txBody>
                  <a:tcPr/>
                </a:tc>
              </a:tr>
              <a:tr h="370840">
                <a:tc>
                  <a:txBody>
                    <a:bodyPr/>
                    <a:lstStyle/>
                    <a:p>
                      <a:pPr marL="285750" indent="-285750">
                        <a:buFont typeface="Arial" panose="020B0604020202020204" pitchFamily="34" charset="0"/>
                        <a:buChar char="•"/>
                      </a:pPr>
                      <a:r>
                        <a:rPr lang="en-GB" smtClean="0"/>
                        <a:t>Adult</a:t>
                      </a:r>
                      <a:r>
                        <a:rPr lang="en-GB" baseline="0" smtClean="0"/>
                        <a:t> skills</a:t>
                      </a:r>
                      <a:endParaRPr lang="en-GB"/>
                    </a:p>
                  </a:txBody>
                  <a:tcPr/>
                </a:tc>
                <a:tc>
                  <a:txBody>
                    <a:bodyPr/>
                    <a:lstStyle/>
                    <a:p>
                      <a:pPr algn="ctr"/>
                      <a:r>
                        <a:rPr lang="en-GB" smtClean="0"/>
                        <a:t>2</a:t>
                      </a:r>
                      <a:endParaRPr lang="en-GB"/>
                    </a:p>
                  </a:txBody>
                  <a:tcPr/>
                </a:tc>
                <a:tc>
                  <a:txBody>
                    <a:bodyPr/>
                    <a:lstStyle/>
                    <a:p>
                      <a:pPr algn="ctr"/>
                      <a:r>
                        <a:rPr lang="en-GB" smtClean="0"/>
                        <a:t>9</a:t>
                      </a:r>
                      <a:endParaRPr lang="en-GB"/>
                    </a:p>
                  </a:txBody>
                  <a:tcPr/>
                </a:tc>
              </a:tr>
              <a:tr h="370840">
                <a:tc>
                  <a:txBody>
                    <a:bodyPr/>
                    <a:lstStyle/>
                    <a:p>
                      <a:pPr marL="0" indent="0">
                        <a:buFont typeface="Arial" panose="020B0604020202020204" pitchFamily="34" charset="0"/>
                        <a:buNone/>
                      </a:pPr>
                      <a:r>
                        <a:rPr lang="en-GB" b="1" smtClean="0"/>
                        <a:t>Health</a:t>
                      </a:r>
                      <a:endParaRPr lang="en-GB" b="1"/>
                    </a:p>
                  </a:txBody>
                  <a:tcPr/>
                </a:tc>
                <a:tc>
                  <a:txBody>
                    <a:bodyPr/>
                    <a:lstStyle/>
                    <a:p>
                      <a:pPr algn="ctr"/>
                      <a:r>
                        <a:rPr lang="en-GB" smtClean="0"/>
                        <a:t>1</a:t>
                      </a:r>
                      <a:endParaRPr lang="en-GB"/>
                    </a:p>
                  </a:txBody>
                  <a:tcPr/>
                </a:tc>
                <a:tc>
                  <a:txBody>
                    <a:bodyPr/>
                    <a:lstStyle/>
                    <a:p>
                      <a:pPr algn="ctr"/>
                      <a:r>
                        <a:rPr lang="en-GB" smtClean="0"/>
                        <a:t>8</a:t>
                      </a:r>
                      <a:endParaRPr lang="en-GB"/>
                    </a:p>
                  </a:txBody>
                  <a:tcPr/>
                </a:tc>
              </a:tr>
              <a:tr h="370840">
                <a:tc>
                  <a:txBody>
                    <a:bodyPr/>
                    <a:lstStyle/>
                    <a:p>
                      <a:pPr marL="0" indent="0">
                        <a:buFont typeface="Arial" panose="020B0604020202020204" pitchFamily="34" charset="0"/>
                        <a:buNone/>
                      </a:pPr>
                      <a:r>
                        <a:rPr lang="en-GB" b="1" smtClean="0"/>
                        <a:t>Crime</a:t>
                      </a:r>
                      <a:endParaRPr lang="en-GB" b="1"/>
                    </a:p>
                  </a:txBody>
                  <a:tcPr/>
                </a:tc>
                <a:tc>
                  <a:txBody>
                    <a:bodyPr/>
                    <a:lstStyle/>
                    <a:p>
                      <a:pPr algn="ctr"/>
                      <a:r>
                        <a:rPr lang="en-GB" smtClean="0"/>
                        <a:t>1</a:t>
                      </a:r>
                      <a:endParaRPr lang="en-GB"/>
                    </a:p>
                  </a:txBody>
                  <a:tcPr/>
                </a:tc>
                <a:tc>
                  <a:txBody>
                    <a:bodyPr/>
                    <a:lstStyle/>
                    <a:p>
                      <a:pPr algn="ctr"/>
                      <a:r>
                        <a:rPr lang="en-GB" smtClean="0"/>
                        <a:t>7</a:t>
                      </a:r>
                      <a:endParaRPr lang="en-GB"/>
                    </a:p>
                  </a:txBody>
                  <a:tcPr/>
                </a:tc>
              </a:tr>
            </a:tbl>
          </a:graphicData>
        </a:graphic>
      </p:graphicFrame>
      <p:sp>
        <p:nvSpPr>
          <p:cNvPr id="5" name="TextBox 4"/>
          <p:cNvSpPr txBox="1"/>
          <p:nvPr/>
        </p:nvSpPr>
        <p:spPr>
          <a:xfrm>
            <a:off x="467545" y="1524883"/>
            <a:ext cx="8208912" cy="584775"/>
          </a:xfrm>
          <a:prstGeom prst="rect">
            <a:avLst/>
          </a:prstGeom>
          <a:noFill/>
        </p:spPr>
        <p:txBody>
          <a:bodyPr wrap="square" rtlCol="0">
            <a:spAutoFit/>
          </a:bodyPr>
          <a:lstStyle/>
          <a:p>
            <a:pPr algn="ctr"/>
            <a:r>
              <a:rPr lang="en-GB" b="1" u="sng" smtClean="0"/>
              <a:t>Comparison of most and least deprived LSOA in Torbay – 2019 IMD</a:t>
            </a:r>
          </a:p>
          <a:p>
            <a:pPr algn="ctr"/>
            <a:r>
              <a:rPr lang="en-GB" sz="1400" smtClean="0"/>
              <a:t>1=Most deprived decile in England, 10=Least deprived decile in England</a:t>
            </a:r>
            <a:endParaRPr lang="en-GB" sz="1400"/>
          </a:p>
        </p:txBody>
      </p:sp>
    </p:spTree>
    <p:extLst>
      <p:ext uri="{BB962C8B-B14F-4D97-AF65-F5344CB8AC3E}">
        <p14:creationId xmlns:p14="http://schemas.microsoft.com/office/powerpoint/2010/main" val="4710385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tx2"/>
          </a:solidFill>
        </p:spPr>
        <p:txBody>
          <a:bodyPr>
            <a:normAutofit fontScale="90000"/>
          </a:bodyPr>
          <a:lstStyle/>
          <a:p>
            <a:r>
              <a:rPr lang="en-GB" smtClean="0">
                <a:solidFill>
                  <a:schemeClr val="bg1"/>
                </a:solidFill>
              </a:rPr>
              <a:t>What is the Index of </a:t>
            </a:r>
            <a:r>
              <a:rPr lang="en-GB">
                <a:solidFill>
                  <a:schemeClr val="bg1"/>
                </a:solidFill>
              </a:rPr>
              <a:t>M</a:t>
            </a:r>
            <a:r>
              <a:rPr lang="en-GB" smtClean="0">
                <a:solidFill>
                  <a:schemeClr val="bg1"/>
                </a:solidFill>
              </a:rPr>
              <a:t>ultiple Deprivation (IMD)</a:t>
            </a:r>
            <a:endParaRPr lang="en-GB">
              <a:solidFill>
                <a:schemeClr val="bg1"/>
              </a:solidFill>
            </a:endParaRPr>
          </a:p>
        </p:txBody>
      </p:sp>
      <p:sp>
        <p:nvSpPr>
          <p:cNvPr id="4" name="TextBox 3"/>
          <p:cNvSpPr txBox="1"/>
          <p:nvPr/>
        </p:nvSpPr>
        <p:spPr>
          <a:xfrm>
            <a:off x="467544" y="1772819"/>
            <a:ext cx="8208912" cy="4801314"/>
          </a:xfrm>
          <a:prstGeom prst="rect">
            <a:avLst/>
          </a:prstGeom>
          <a:noFill/>
        </p:spPr>
        <p:txBody>
          <a:bodyPr wrap="square" rtlCol="0">
            <a:spAutoFit/>
          </a:bodyPr>
          <a:lstStyle/>
          <a:p>
            <a:pPr marL="285750" indent="-285750">
              <a:buFont typeface="Arial" panose="020B0604020202020204" pitchFamily="34" charset="0"/>
              <a:buChar char="•"/>
            </a:pPr>
            <a:r>
              <a:rPr lang="en-GB" smtClean="0"/>
              <a:t>Measures </a:t>
            </a:r>
            <a:r>
              <a:rPr lang="en-GB" b="1" smtClean="0"/>
              <a:t>relative</a:t>
            </a:r>
            <a:r>
              <a:rPr lang="en-GB" smtClean="0"/>
              <a:t> levels of deprivation in 32,844 small areas called Lower-layer Super Output Areas, in England.  For example, </a:t>
            </a:r>
            <a:r>
              <a:rPr lang="en-GB"/>
              <a:t>a</a:t>
            </a:r>
            <a:r>
              <a:rPr lang="en-GB" smtClean="0"/>
              <a:t> better rank in relation to Crime does not mean that Crime levels are falling, simply that Crime is not rising as quickly as other local authorities. </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The Index is made up of the following deprivation sub-categories:-</a:t>
            </a:r>
          </a:p>
          <a:p>
            <a:r>
              <a:rPr lang="en-GB"/>
              <a:t> </a:t>
            </a:r>
            <a:r>
              <a:rPr lang="en-GB" smtClean="0"/>
              <a:t>     </a:t>
            </a:r>
            <a:r>
              <a:rPr lang="en-GB" smtClean="0">
                <a:solidFill>
                  <a:schemeClr val="accent1"/>
                </a:solidFill>
              </a:rPr>
              <a:t>Income (22.5%)</a:t>
            </a:r>
          </a:p>
          <a:p>
            <a:r>
              <a:rPr lang="en-GB">
                <a:solidFill>
                  <a:schemeClr val="accent1"/>
                </a:solidFill>
              </a:rPr>
              <a:t> </a:t>
            </a:r>
            <a:r>
              <a:rPr lang="en-GB" smtClean="0">
                <a:solidFill>
                  <a:schemeClr val="accent1"/>
                </a:solidFill>
              </a:rPr>
              <a:t>     Employment (22.5%)</a:t>
            </a:r>
          </a:p>
          <a:p>
            <a:r>
              <a:rPr lang="en-GB">
                <a:solidFill>
                  <a:schemeClr val="accent1"/>
                </a:solidFill>
              </a:rPr>
              <a:t> </a:t>
            </a:r>
            <a:r>
              <a:rPr lang="en-GB" smtClean="0">
                <a:solidFill>
                  <a:schemeClr val="accent1"/>
                </a:solidFill>
              </a:rPr>
              <a:t>     Education, Skills and Training (13.5%)</a:t>
            </a:r>
          </a:p>
          <a:p>
            <a:r>
              <a:rPr lang="en-GB">
                <a:solidFill>
                  <a:schemeClr val="accent1"/>
                </a:solidFill>
              </a:rPr>
              <a:t> </a:t>
            </a:r>
            <a:r>
              <a:rPr lang="en-GB" smtClean="0">
                <a:solidFill>
                  <a:schemeClr val="accent1"/>
                </a:solidFill>
              </a:rPr>
              <a:t>     Health and Disability (13.5%)</a:t>
            </a:r>
          </a:p>
          <a:p>
            <a:r>
              <a:rPr lang="en-GB">
                <a:solidFill>
                  <a:schemeClr val="accent1"/>
                </a:solidFill>
              </a:rPr>
              <a:t> </a:t>
            </a:r>
            <a:r>
              <a:rPr lang="en-GB" smtClean="0">
                <a:solidFill>
                  <a:schemeClr val="accent1"/>
                </a:solidFill>
              </a:rPr>
              <a:t>     Crime (9.3%)</a:t>
            </a:r>
          </a:p>
          <a:p>
            <a:r>
              <a:rPr lang="en-GB">
                <a:solidFill>
                  <a:schemeClr val="accent1"/>
                </a:solidFill>
              </a:rPr>
              <a:t> </a:t>
            </a:r>
            <a:r>
              <a:rPr lang="en-GB" smtClean="0">
                <a:solidFill>
                  <a:schemeClr val="accent1"/>
                </a:solidFill>
              </a:rPr>
              <a:t>     Barriers to Housing and Services (9.3%)</a:t>
            </a:r>
          </a:p>
          <a:p>
            <a:r>
              <a:rPr lang="en-GB">
                <a:solidFill>
                  <a:schemeClr val="accent1"/>
                </a:solidFill>
              </a:rPr>
              <a:t> </a:t>
            </a:r>
            <a:r>
              <a:rPr lang="en-GB" smtClean="0">
                <a:solidFill>
                  <a:schemeClr val="accent1"/>
                </a:solidFill>
              </a:rPr>
              <a:t>     Living Environment (9.3%)</a:t>
            </a:r>
          </a:p>
          <a:p>
            <a:endParaRPr lang="en-GB">
              <a:solidFill>
                <a:schemeClr val="accent1"/>
              </a:solidFill>
            </a:endParaRPr>
          </a:p>
          <a:p>
            <a:pPr marL="285750" indent="-285750">
              <a:buFont typeface="Arial" panose="020B0604020202020204" pitchFamily="34" charset="0"/>
              <a:buChar char="•"/>
            </a:pPr>
            <a:r>
              <a:rPr lang="en-GB" smtClean="0"/>
              <a:t>Income has two sub categories relating to:</a:t>
            </a:r>
          </a:p>
          <a:p>
            <a:r>
              <a:rPr lang="en-GB">
                <a:solidFill>
                  <a:schemeClr val="accent1"/>
                </a:solidFill>
              </a:rPr>
              <a:t> </a:t>
            </a:r>
            <a:r>
              <a:rPr lang="en-GB" smtClean="0">
                <a:solidFill>
                  <a:schemeClr val="accent1"/>
                </a:solidFill>
              </a:rPr>
              <a:t>    Children</a:t>
            </a:r>
          </a:p>
          <a:p>
            <a:r>
              <a:rPr lang="en-GB" smtClean="0"/>
              <a:t>     </a:t>
            </a:r>
            <a:r>
              <a:rPr lang="en-GB" smtClean="0">
                <a:solidFill>
                  <a:schemeClr val="accent1"/>
                </a:solidFill>
              </a:rPr>
              <a:t>Older People</a:t>
            </a:r>
          </a:p>
        </p:txBody>
      </p:sp>
    </p:spTree>
    <p:extLst>
      <p:ext uri="{BB962C8B-B14F-4D97-AF65-F5344CB8AC3E}">
        <p14:creationId xmlns:p14="http://schemas.microsoft.com/office/powerpoint/2010/main" val="3538261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Comparison (Domains) - Torbay</a:t>
            </a:r>
            <a:endParaRPr lang="en-GB">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10256905"/>
              </p:ext>
            </p:extLst>
          </p:nvPr>
        </p:nvGraphicFramePr>
        <p:xfrm>
          <a:off x="467543" y="2204864"/>
          <a:ext cx="8208912" cy="2595880"/>
        </p:xfrm>
        <a:graphic>
          <a:graphicData uri="http://schemas.openxmlformats.org/drawingml/2006/table">
            <a:tbl>
              <a:tblPr firstRow="1" bandRow="1">
                <a:tableStyleId>{5C22544A-7EE6-4342-B048-85BDC9FD1C3A}</a:tableStyleId>
              </a:tblPr>
              <a:tblGrid>
                <a:gridCol w="3168353"/>
                <a:gridCol w="2304255"/>
                <a:gridCol w="2736304"/>
              </a:tblGrid>
              <a:tr h="370840">
                <a:tc>
                  <a:txBody>
                    <a:bodyPr/>
                    <a:lstStyle/>
                    <a:p>
                      <a:r>
                        <a:rPr lang="en-GB" smtClean="0"/>
                        <a:t>Domain of Deprivation</a:t>
                      </a:r>
                      <a:endParaRPr lang="en-GB"/>
                    </a:p>
                  </a:txBody>
                  <a:tcPr/>
                </a:tc>
                <a:tc>
                  <a:txBody>
                    <a:bodyPr/>
                    <a:lstStyle/>
                    <a:p>
                      <a:pPr algn="ctr"/>
                      <a:r>
                        <a:rPr lang="en-GB" smtClean="0"/>
                        <a:t>Central Paignton</a:t>
                      </a:r>
                      <a:endParaRPr lang="en-GB"/>
                    </a:p>
                  </a:txBody>
                  <a:tcPr/>
                </a:tc>
                <a:tc>
                  <a:txBody>
                    <a:bodyPr/>
                    <a:lstStyle/>
                    <a:p>
                      <a:pPr algn="ctr"/>
                      <a:r>
                        <a:rPr lang="en-GB" err="1" smtClean="0"/>
                        <a:t>Livermead</a:t>
                      </a:r>
                      <a:r>
                        <a:rPr lang="en-GB" baseline="0" smtClean="0"/>
                        <a:t> and </a:t>
                      </a:r>
                      <a:r>
                        <a:rPr lang="en-GB" baseline="0" err="1" smtClean="0"/>
                        <a:t>Cockington</a:t>
                      </a:r>
                      <a:endParaRPr lang="en-GB"/>
                    </a:p>
                  </a:txBody>
                  <a:tcPr/>
                </a:tc>
              </a:tr>
              <a:tr h="370840">
                <a:tc>
                  <a:txBody>
                    <a:bodyPr/>
                    <a:lstStyle/>
                    <a:p>
                      <a:r>
                        <a:rPr lang="en-GB" b="1" smtClean="0"/>
                        <a:t>Barriers</a:t>
                      </a:r>
                      <a:r>
                        <a:rPr lang="en-GB" b="1" baseline="0" smtClean="0"/>
                        <a:t> to Housing &amp; Services</a:t>
                      </a:r>
                      <a:endParaRPr lang="en-GB" b="1"/>
                    </a:p>
                  </a:txBody>
                  <a:tcPr/>
                </a:tc>
                <a:tc>
                  <a:txBody>
                    <a:bodyPr/>
                    <a:lstStyle/>
                    <a:p>
                      <a:pPr algn="ctr"/>
                      <a:r>
                        <a:rPr lang="en-GB" smtClean="0"/>
                        <a:t>6</a:t>
                      </a:r>
                      <a:endParaRPr lang="en-GB"/>
                    </a:p>
                  </a:txBody>
                  <a:tcPr/>
                </a:tc>
                <a:tc>
                  <a:txBody>
                    <a:bodyPr/>
                    <a:lstStyle/>
                    <a:p>
                      <a:pPr algn="ctr"/>
                      <a:r>
                        <a:rPr lang="en-GB" smtClean="0"/>
                        <a:t>8</a:t>
                      </a:r>
                      <a:endParaRPr lang="en-GB"/>
                    </a:p>
                  </a:txBody>
                  <a:tcPr/>
                </a:tc>
              </a:tr>
              <a:tr h="370840">
                <a:tc>
                  <a:txBody>
                    <a:bodyPr/>
                    <a:lstStyle/>
                    <a:p>
                      <a:pPr marL="285750" indent="-285750">
                        <a:buFont typeface="Arial" panose="020B0604020202020204" pitchFamily="34" charset="0"/>
                        <a:buChar char="•"/>
                      </a:pPr>
                      <a:r>
                        <a:rPr lang="en-GB" smtClean="0"/>
                        <a:t>Geographical</a:t>
                      </a:r>
                      <a:r>
                        <a:rPr lang="en-GB" baseline="0" smtClean="0"/>
                        <a:t> Barriers</a:t>
                      </a:r>
                      <a:endParaRPr lang="en-GB"/>
                    </a:p>
                  </a:txBody>
                  <a:tcPr/>
                </a:tc>
                <a:tc>
                  <a:txBody>
                    <a:bodyPr/>
                    <a:lstStyle/>
                    <a:p>
                      <a:pPr algn="ctr"/>
                      <a:r>
                        <a:rPr lang="en-GB" smtClean="0"/>
                        <a:t>10</a:t>
                      </a:r>
                      <a:endParaRPr lang="en-GB"/>
                    </a:p>
                  </a:txBody>
                  <a:tcPr/>
                </a:tc>
                <a:tc>
                  <a:txBody>
                    <a:bodyPr/>
                    <a:lstStyle/>
                    <a:p>
                      <a:pPr algn="ctr"/>
                      <a:r>
                        <a:rPr lang="en-GB" smtClean="0"/>
                        <a:t>4</a:t>
                      </a:r>
                      <a:endParaRPr lang="en-GB"/>
                    </a:p>
                  </a:txBody>
                  <a:tcPr/>
                </a:tc>
              </a:tr>
              <a:tr h="370840">
                <a:tc>
                  <a:txBody>
                    <a:bodyPr/>
                    <a:lstStyle/>
                    <a:p>
                      <a:pPr marL="285750" indent="-285750">
                        <a:buFont typeface="Arial" panose="020B0604020202020204" pitchFamily="34" charset="0"/>
                        <a:buChar char="•"/>
                      </a:pPr>
                      <a:r>
                        <a:rPr lang="en-GB" smtClean="0"/>
                        <a:t>Wider</a:t>
                      </a:r>
                      <a:r>
                        <a:rPr lang="en-GB" baseline="0" smtClean="0"/>
                        <a:t> Barriers</a:t>
                      </a:r>
                      <a:endParaRPr lang="en-GB"/>
                    </a:p>
                  </a:txBody>
                  <a:tcPr/>
                </a:tc>
                <a:tc>
                  <a:txBody>
                    <a:bodyPr/>
                    <a:lstStyle/>
                    <a:p>
                      <a:pPr algn="ctr"/>
                      <a:r>
                        <a:rPr lang="en-GB" smtClean="0"/>
                        <a:t>2</a:t>
                      </a:r>
                      <a:endParaRPr lang="en-GB"/>
                    </a:p>
                  </a:txBody>
                  <a:tcPr/>
                </a:tc>
                <a:tc>
                  <a:txBody>
                    <a:bodyPr/>
                    <a:lstStyle/>
                    <a:p>
                      <a:pPr algn="ctr"/>
                      <a:r>
                        <a:rPr lang="en-GB" smtClean="0"/>
                        <a:t>8</a:t>
                      </a:r>
                      <a:endParaRPr lang="en-GB"/>
                    </a:p>
                  </a:txBody>
                  <a:tcPr/>
                </a:tc>
              </a:tr>
              <a:tr h="370840">
                <a:tc>
                  <a:txBody>
                    <a:bodyPr/>
                    <a:lstStyle/>
                    <a:p>
                      <a:r>
                        <a:rPr lang="en-GB" b="1" smtClean="0"/>
                        <a:t>Living Environment</a:t>
                      </a:r>
                      <a:endParaRPr lang="en-GB" b="1"/>
                    </a:p>
                  </a:txBody>
                  <a:tcPr/>
                </a:tc>
                <a:tc>
                  <a:txBody>
                    <a:bodyPr/>
                    <a:lstStyle/>
                    <a:p>
                      <a:pPr algn="ctr"/>
                      <a:r>
                        <a:rPr lang="en-GB" smtClean="0"/>
                        <a:t>1</a:t>
                      </a:r>
                      <a:endParaRPr lang="en-GB"/>
                    </a:p>
                  </a:txBody>
                  <a:tcPr/>
                </a:tc>
                <a:tc>
                  <a:txBody>
                    <a:bodyPr/>
                    <a:lstStyle/>
                    <a:p>
                      <a:pPr algn="ctr"/>
                      <a:r>
                        <a:rPr lang="en-GB" smtClean="0"/>
                        <a:t>10</a:t>
                      </a:r>
                      <a:endParaRPr lang="en-GB"/>
                    </a:p>
                  </a:txBody>
                  <a:tcPr/>
                </a:tc>
              </a:tr>
              <a:tr h="370840">
                <a:tc>
                  <a:txBody>
                    <a:bodyPr/>
                    <a:lstStyle/>
                    <a:p>
                      <a:pPr marL="285750" indent="-285750">
                        <a:buFont typeface="Arial" panose="020B0604020202020204" pitchFamily="34" charset="0"/>
                        <a:buChar char="•"/>
                      </a:pPr>
                      <a:r>
                        <a:rPr lang="en-GB" smtClean="0"/>
                        <a:t>Indoors</a:t>
                      </a:r>
                      <a:endParaRPr lang="en-GB"/>
                    </a:p>
                  </a:txBody>
                  <a:tcPr/>
                </a:tc>
                <a:tc>
                  <a:txBody>
                    <a:bodyPr/>
                    <a:lstStyle/>
                    <a:p>
                      <a:pPr algn="ctr"/>
                      <a:r>
                        <a:rPr lang="en-GB" smtClean="0"/>
                        <a:t>1</a:t>
                      </a:r>
                      <a:endParaRPr lang="en-GB"/>
                    </a:p>
                  </a:txBody>
                  <a:tcPr/>
                </a:tc>
                <a:tc>
                  <a:txBody>
                    <a:bodyPr/>
                    <a:lstStyle/>
                    <a:p>
                      <a:pPr algn="ctr"/>
                      <a:r>
                        <a:rPr lang="en-GB" smtClean="0"/>
                        <a:t>9</a:t>
                      </a:r>
                      <a:endParaRPr lang="en-GB"/>
                    </a:p>
                  </a:txBody>
                  <a:tcPr/>
                </a:tc>
              </a:tr>
              <a:tr h="370840">
                <a:tc>
                  <a:txBody>
                    <a:bodyPr/>
                    <a:lstStyle/>
                    <a:p>
                      <a:pPr marL="285750" indent="-285750">
                        <a:buFont typeface="Arial" panose="020B0604020202020204" pitchFamily="34" charset="0"/>
                        <a:buChar char="•"/>
                      </a:pPr>
                      <a:r>
                        <a:rPr lang="en-GB" smtClean="0"/>
                        <a:t>Outdoors</a:t>
                      </a:r>
                      <a:endParaRPr lang="en-GB"/>
                    </a:p>
                  </a:txBody>
                  <a:tcPr/>
                </a:tc>
                <a:tc>
                  <a:txBody>
                    <a:bodyPr/>
                    <a:lstStyle/>
                    <a:p>
                      <a:pPr algn="ctr"/>
                      <a:r>
                        <a:rPr lang="en-GB" smtClean="0"/>
                        <a:t>6</a:t>
                      </a:r>
                      <a:endParaRPr lang="en-GB"/>
                    </a:p>
                  </a:txBody>
                  <a:tcPr/>
                </a:tc>
                <a:tc>
                  <a:txBody>
                    <a:bodyPr/>
                    <a:lstStyle/>
                    <a:p>
                      <a:pPr algn="ctr"/>
                      <a:r>
                        <a:rPr lang="en-GB" smtClean="0"/>
                        <a:t>9</a:t>
                      </a:r>
                      <a:endParaRPr lang="en-GB"/>
                    </a:p>
                  </a:txBody>
                  <a:tcPr/>
                </a:tc>
              </a:tr>
            </a:tbl>
          </a:graphicData>
        </a:graphic>
      </p:graphicFrame>
      <p:sp>
        <p:nvSpPr>
          <p:cNvPr id="5" name="TextBox 4"/>
          <p:cNvSpPr txBox="1"/>
          <p:nvPr/>
        </p:nvSpPr>
        <p:spPr>
          <a:xfrm>
            <a:off x="467545" y="1524883"/>
            <a:ext cx="8208912" cy="584775"/>
          </a:xfrm>
          <a:prstGeom prst="rect">
            <a:avLst/>
          </a:prstGeom>
          <a:noFill/>
        </p:spPr>
        <p:txBody>
          <a:bodyPr wrap="square" rtlCol="0">
            <a:spAutoFit/>
          </a:bodyPr>
          <a:lstStyle/>
          <a:p>
            <a:pPr algn="ctr"/>
            <a:r>
              <a:rPr lang="en-GB" b="1" u="sng" smtClean="0"/>
              <a:t>Comparison of most and least deprived LSOA in Torbay – 2019 IMD</a:t>
            </a:r>
          </a:p>
          <a:p>
            <a:pPr algn="ctr"/>
            <a:r>
              <a:rPr lang="en-GB" sz="1400" smtClean="0"/>
              <a:t>1=Most deprived decile in England, 10=Least deprived decile in England</a:t>
            </a:r>
            <a:endParaRPr lang="en-GB" sz="1400"/>
          </a:p>
        </p:txBody>
      </p:sp>
    </p:spTree>
    <p:extLst>
      <p:ext uri="{BB962C8B-B14F-4D97-AF65-F5344CB8AC3E}">
        <p14:creationId xmlns:p14="http://schemas.microsoft.com/office/powerpoint/2010/main" val="4163918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Other comparison groups</a:t>
            </a:r>
            <a:endParaRPr lang="en-GB">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53845611"/>
              </p:ext>
            </p:extLst>
          </p:nvPr>
        </p:nvGraphicFramePr>
        <p:xfrm>
          <a:off x="467542" y="2032248"/>
          <a:ext cx="8208911" cy="1828800"/>
        </p:xfrm>
        <a:graphic>
          <a:graphicData uri="http://schemas.openxmlformats.org/drawingml/2006/table">
            <a:tbl>
              <a:tblPr firstRow="1" bandRow="1">
                <a:tableStyleId>{5C22544A-7EE6-4342-B048-85BDC9FD1C3A}</a:tableStyleId>
              </a:tblPr>
              <a:tblGrid>
                <a:gridCol w="2520281"/>
                <a:gridCol w="1896210"/>
                <a:gridCol w="1896210"/>
                <a:gridCol w="1896210"/>
              </a:tblGrid>
              <a:tr h="252000">
                <a:tc>
                  <a:txBody>
                    <a:bodyPr/>
                    <a:lstStyle/>
                    <a:p>
                      <a:r>
                        <a:rPr lang="en-GB" sz="1400" smtClean="0"/>
                        <a:t>Local Authority</a:t>
                      </a:r>
                      <a:endParaRPr lang="en-GB" sz="1400"/>
                    </a:p>
                  </a:txBody>
                  <a:tcPr/>
                </a:tc>
                <a:tc>
                  <a:txBody>
                    <a:bodyPr/>
                    <a:lstStyle/>
                    <a:p>
                      <a:pPr algn="ctr"/>
                      <a:r>
                        <a:rPr lang="en-GB" sz="1400" smtClean="0"/>
                        <a:t>2010</a:t>
                      </a:r>
                      <a:endParaRPr lang="en-GB" sz="1400"/>
                    </a:p>
                  </a:txBody>
                  <a:tcPr/>
                </a:tc>
                <a:tc>
                  <a:txBody>
                    <a:bodyPr/>
                    <a:lstStyle/>
                    <a:p>
                      <a:pPr algn="ctr"/>
                      <a:r>
                        <a:rPr lang="en-GB" sz="1400" smtClean="0"/>
                        <a:t>2015</a:t>
                      </a:r>
                      <a:endParaRPr lang="en-GB" sz="1400"/>
                    </a:p>
                  </a:txBody>
                  <a:tcPr/>
                </a:tc>
                <a:tc>
                  <a:txBody>
                    <a:bodyPr/>
                    <a:lstStyle/>
                    <a:p>
                      <a:pPr algn="ctr"/>
                      <a:r>
                        <a:rPr lang="en-GB" sz="1400" smtClean="0"/>
                        <a:t>2019</a:t>
                      </a:r>
                      <a:endParaRPr lang="en-GB" sz="1400"/>
                    </a:p>
                  </a:txBody>
                  <a:tcPr/>
                </a:tc>
              </a:tr>
              <a:tr h="252000">
                <a:tc>
                  <a:txBody>
                    <a:bodyPr/>
                    <a:lstStyle/>
                    <a:p>
                      <a:r>
                        <a:rPr lang="en-GB" sz="1400" b="0" smtClean="0"/>
                        <a:t>Blackpool</a:t>
                      </a:r>
                      <a:endParaRPr lang="en-GB" sz="1400" b="0"/>
                    </a:p>
                  </a:txBody>
                  <a:tcPr/>
                </a:tc>
                <a:tc>
                  <a:txBody>
                    <a:bodyPr/>
                    <a:lstStyle/>
                    <a:p>
                      <a:pPr algn="ctr"/>
                      <a:r>
                        <a:rPr lang="en-GB" sz="1400" smtClean="0"/>
                        <a:t>10</a:t>
                      </a:r>
                      <a:endParaRPr lang="en-GB" sz="1400"/>
                    </a:p>
                  </a:txBody>
                  <a:tcPr/>
                </a:tc>
                <a:tc>
                  <a:txBody>
                    <a:bodyPr/>
                    <a:lstStyle/>
                    <a:p>
                      <a:pPr algn="ctr"/>
                      <a:r>
                        <a:rPr lang="en-GB" sz="1400" smtClean="0"/>
                        <a:t>4</a:t>
                      </a:r>
                      <a:endParaRPr lang="en-GB" sz="1400"/>
                    </a:p>
                  </a:txBody>
                  <a:tcPr/>
                </a:tc>
                <a:tc>
                  <a:txBody>
                    <a:bodyPr/>
                    <a:lstStyle/>
                    <a:p>
                      <a:pPr algn="ctr"/>
                      <a:r>
                        <a:rPr lang="en-GB" sz="1400" smtClean="0"/>
                        <a:t>1</a:t>
                      </a:r>
                      <a:endParaRPr lang="en-GB" sz="1400"/>
                    </a:p>
                  </a:txBody>
                  <a:tcPr/>
                </a:tc>
              </a:tr>
              <a:tr h="252000">
                <a:tc>
                  <a:txBody>
                    <a:bodyPr/>
                    <a:lstStyle/>
                    <a:p>
                      <a:pPr marL="0" indent="0">
                        <a:buFont typeface="Arial" panose="020B0604020202020204" pitchFamily="34" charset="0"/>
                        <a:buNone/>
                      </a:pPr>
                      <a:r>
                        <a:rPr lang="en-GB" sz="1400" err="1" smtClean="0"/>
                        <a:t>St.Helens</a:t>
                      </a:r>
                      <a:endParaRPr lang="en-GB" sz="1400"/>
                    </a:p>
                  </a:txBody>
                  <a:tcPr/>
                </a:tc>
                <a:tc>
                  <a:txBody>
                    <a:bodyPr/>
                    <a:lstStyle/>
                    <a:p>
                      <a:pPr algn="ctr"/>
                      <a:r>
                        <a:rPr lang="en-GB" sz="1400" smtClean="0"/>
                        <a:t>49</a:t>
                      </a:r>
                      <a:endParaRPr lang="en-GB" sz="1400"/>
                    </a:p>
                  </a:txBody>
                  <a:tcPr/>
                </a:tc>
                <a:tc>
                  <a:txBody>
                    <a:bodyPr/>
                    <a:lstStyle/>
                    <a:p>
                      <a:pPr algn="ctr"/>
                      <a:r>
                        <a:rPr lang="en-GB" sz="1400" smtClean="0"/>
                        <a:t>41</a:t>
                      </a:r>
                      <a:endParaRPr lang="en-GB" sz="1400"/>
                    </a:p>
                  </a:txBody>
                  <a:tcPr/>
                </a:tc>
                <a:tc>
                  <a:txBody>
                    <a:bodyPr/>
                    <a:lstStyle/>
                    <a:p>
                      <a:pPr algn="ctr"/>
                      <a:r>
                        <a:rPr lang="en-GB" sz="1400" smtClean="0"/>
                        <a:t>32</a:t>
                      </a:r>
                      <a:endParaRPr lang="en-GB" sz="1400"/>
                    </a:p>
                  </a:txBody>
                  <a:tcPr/>
                </a:tc>
              </a:tr>
              <a:tr h="252000">
                <a:tc>
                  <a:txBody>
                    <a:bodyPr/>
                    <a:lstStyle/>
                    <a:p>
                      <a:pPr marL="0" indent="0">
                        <a:buFont typeface="Arial" panose="020B0604020202020204" pitchFamily="34" charset="0"/>
                        <a:buNone/>
                      </a:pPr>
                      <a:r>
                        <a:rPr lang="en-GB" sz="1400" smtClean="0"/>
                        <a:t>Torbay</a:t>
                      </a:r>
                      <a:endParaRPr lang="en-GB" sz="1400"/>
                    </a:p>
                  </a:txBody>
                  <a:tcPr/>
                </a:tc>
                <a:tc>
                  <a:txBody>
                    <a:bodyPr/>
                    <a:lstStyle/>
                    <a:p>
                      <a:pPr algn="ctr"/>
                      <a:r>
                        <a:rPr lang="en-GB" sz="1400" smtClean="0"/>
                        <a:t>41</a:t>
                      </a:r>
                      <a:endParaRPr lang="en-GB" sz="1400"/>
                    </a:p>
                  </a:txBody>
                  <a:tcPr/>
                </a:tc>
                <a:tc>
                  <a:txBody>
                    <a:bodyPr/>
                    <a:lstStyle/>
                    <a:p>
                      <a:pPr algn="ctr"/>
                      <a:r>
                        <a:rPr lang="en-GB" sz="1400" smtClean="0"/>
                        <a:t>37</a:t>
                      </a:r>
                      <a:endParaRPr lang="en-GB" sz="1400"/>
                    </a:p>
                  </a:txBody>
                  <a:tcPr/>
                </a:tc>
                <a:tc>
                  <a:txBody>
                    <a:bodyPr/>
                    <a:lstStyle/>
                    <a:p>
                      <a:pPr algn="ctr"/>
                      <a:r>
                        <a:rPr lang="en-GB" sz="1400" smtClean="0"/>
                        <a:t>38</a:t>
                      </a:r>
                      <a:endParaRPr lang="en-GB" sz="1400"/>
                    </a:p>
                  </a:txBody>
                  <a:tcPr/>
                </a:tc>
              </a:tr>
              <a:tr h="252000">
                <a:tc>
                  <a:txBody>
                    <a:bodyPr/>
                    <a:lstStyle/>
                    <a:p>
                      <a:r>
                        <a:rPr lang="en-GB" sz="1400" b="0" smtClean="0"/>
                        <a:t>Redcar and Cleveland</a:t>
                      </a:r>
                      <a:endParaRPr lang="en-GB" sz="1400" b="0"/>
                    </a:p>
                  </a:txBody>
                  <a:tcPr/>
                </a:tc>
                <a:tc>
                  <a:txBody>
                    <a:bodyPr/>
                    <a:lstStyle/>
                    <a:p>
                      <a:pPr algn="ctr"/>
                      <a:r>
                        <a:rPr lang="en-GB" sz="1400" smtClean="0"/>
                        <a:t>53</a:t>
                      </a:r>
                      <a:endParaRPr lang="en-GB" sz="1400"/>
                    </a:p>
                  </a:txBody>
                  <a:tcPr/>
                </a:tc>
                <a:tc>
                  <a:txBody>
                    <a:bodyPr/>
                    <a:lstStyle/>
                    <a:p>
                      <a:pPr algn="ctr"/>
                      <a:r>
                        <a:rPr lang="en-GB" sz="1400" smtClean="0"/>
                        <a:t>55</a:t>
                      </a:r>
                      <a:endParaRPr lang="en-GB" sz="1400"/>
                    </a:p>
                  </a:txBody>
                  <a:tcPr/>
                </a:tc>
                <a:tc>
                  <a:txBody>
                    <a:bodyPr/>
                    <a:lstStyle/>
                    <a:p>
                      <a:pPr algn="ctr"/>
                      <a:r>
                        <a:rPr lang="en-GB" sz="1400" smtClean="0"/>
                        <a:t>48</a:t>
                      </a:r>
                      <a:endParaRPr lang="en-GB" sz="1400"/>
                    </a:p>
                  </a:txBody>
                  <a:tcPr/>
                </a:tc>
              </a:tr>
              <a:tr h="252000">
                <a:tc>
                  <a:txBody>
                    <a:bodyPr/>
                    <a:lstStyle/>
                    <a:p>
                      <a:pPr marL="0" indent="0">
                        <a:buFont typeface="Arial" panose="020B0604020202020204" pitchFamily="34" charset="0"/>
                        <a:buNone/>
                      </a:pPr>
                      <a:r>
                        <a:rPr lang="en-GB" sz="1400" smtClean="0"/>
                        <a:t>North East Lincolnshire</a:t>
                      </a:r>
                      <a:endParaRPr lang="en-GB" sz="1400"/>
                    </a:p>
                  </a:txBody>
                  <a:tcPr/>
                </a:tc>
                <a:tc>
                  <a:txBody>
                    <a:bodyPr/>
                    <a:lstStyle/>
                    <a:p>
                      <a:pPr algn="ctr"/>
                      <a:r>
                        <a:rPr lang="en-GB" sz="1400" smtClean="0"/>
                        <a:t>58</a:t>
                      </a:r>
                      <a:endParaRPr lang="en-GB" sz="1400"/>
                    </a:p>
                  </a:txBody>
                  <a:tcPr/>
                </a:tc>
                <a:tc>
                  <a:txBody>
                    <a:bodyPr/>
                    <a:lstStyle/>
                    <a:p>
                      <a:pPr algn="ctr"/>
                      <a:r>
                        <a:rPr lang="en-GB" sz="1400" smtClean="0"/>
                        <a:t>49</a:t>
                      </a:r>
                      <a:endParaRPr lang="en-GB" sz="1400"/>
                    </a:p>
                  </a:txBody>
                  <a:tcPr/>
                </a:tc>
                <a:tc>
                  <a:txBody>
                    <a:bodyPr/>
                    <a:lstStyle/>
                    <a:p>
                      <a:pPr algn="ctr"/>
                      <a:r>
                        <a:rPr lang="en-GB" sz="1400" smtClean="0"/>
                        <a:t>51</a:t>
                      </a:r>
                      <a:endParaRPr lang="en-GB" sz="1400"/>
                    </a:p>
                  </a:txBody>
                  <a:tcPr/>
                </a:tc>
              </a:tr>
            </a:tbl>
          </a:graphicData>
        </a:graphic>
      </p:graphicFrame>
      <p:sp>
        <p:nvSpPr>
          <p:cNvPr id="6" name="TextBox 5"/>
          <p:cNvSpPr txBox="1"/>
          <p:nvPr/>
        </p:nvSpPr>
        <p:spPr>
          <a:xfrm>
            <a:off x="1812270" y="1556792"/>
            <a:ext cx="5519460" cy="369332"/>
          </a:xfrm>
          <a:prstGeom prst="rect">
            <a:avLst/>
          </a:prstGeom>
          <a:noFill/>
        </p:spPr>
        <p:txBody>
          <a:bodyPr wrap="none" rtlCol="0">
            <a:spAutoFit/>
          </a:bodyPr>
          <a:lstStyle/>
          <a:p>
            <a:pPr algn="ctr"/>
            <a:r>
              <a:rPr lang="en-GB" b="1" u="sng" smtClean="0"/>
              <a:t>CIPFA – 5 most deprived authorities (1 = Most deprived)</a:t>
            </a:r>
          </a:p>
        </p:txBody>
      </p:sp>
      <p:sp>
        <p:nvSpPr>
          <p:cNvPr id="7" name="TextBox 6"/>
          <p:cNvSpPr txBox="1"/>
          <p:nvPr/>
        </p:nvSpPr>
        <p:spPr>
          <a:xfrm>
            <a:off x="723735" y="4005064"/>
            <a:ext cx="7696531" cy="369332"/>
          </a:xfrm>
          <a:prstGeom prst="rect">
            <a:avLst/>
          </a:prstGeom>
          <a:noFill/>
        </p:spPr>
        <p:txBody>
          <a:bodyPr wrap="none" rtlCol="0">
            <a:spAutoFit/>
          </a:bodyPr>
          <a:lstStyle/>
          <a:p>
            <a:pPr algn="ctr"/>
            <a:r>
              <a:rPr lang="en-GB" b="1" u="sng" smtClean="0"/>
              <a:t>Children’s comparator group – 5 most deprived authorities (1 = Most deprived)</a:t>
            </a:r>
          </a:p>
        </p:txBody>
      </p:sp>
      <p:graphicFrame>
        <p:nvGraphicFramePr>
          <p:cNvPr id="8" name="Table 7"/>
          <p:cNvGraphicFramePr>
            <a:graphicFrameLocks noGrp="1"/>
          </p:cNvGraphicFramePr>
          <p:nvPr>
            <p:extLst>
              <p:ext uri="{D42A27DB-BD31-4B8C-83A1-F6EECF244321}">
                <p14:modId xmlns:p14="http://schemas.microsoft.com/office/powerpoint/2010/main" val="2141096727"/>
              </p:ext>
            </p:extLst>
          </p:nvPr>
        </p:nvGraphicFramePr>
        <p:xfrm>
          <a:off x="467544" y="4497328"/>
          <a:ext cx="8208911" cy="1828800"/>
        </p:xfrm>
        <a:graphic>
          <a:graphicData uri="http://schemas.openxmlformats.org/drawingml/2006/table">
            <a:tbl>
              <a:tblPr firstRow="1" bandRow="1">
                <a:tableStyleId>{5C22544A-7EE6-4342-B048-85BDC9FD1C3A}</a:tableStyleId>
              </a:tblPr>
              <a:tblGrid>
                <a:gridCol w="2520281"/>
                <a:gridCol w="1896210"/>
                <a:gridCol w="1896210"/>
                <a:gridCol w="1896210"/>
              </a:tblGrid>
              <a:tr h="124959">
                <a:tc>
                  <a:txBody>
                    <a:bodyPr/>
                    <a:lstStyle/>
                    <a:p>
                      <a:r>
                        <a:rPr lang="en-GB" sz="1400" smtClean="0"/>
                        <a:t>Local Authority</a:t>
                      </a:r>
                      <a:endParaRPr lang="en-GB" sz="1400"/>
                    </a:p>
                  </a:txBody>
                  <a:tcPr/>
                </a:tc>
                <a:tc>
                  <a:txBody>
                    <a:bodyPr/>
                    <a:lstStyle/>
                    <a:p>
                      <a:pPr algn="ctr"/>
                      <a:r>
                        <a:rPr lang="en-GB" sz="1400" smtClean="0"/>
                        <a:t>2010</a:t>
                      </a:r>
                      <a:endParaRPr lang="en-GB" sz="1400"/>
                    </a:p>
                  </a:txBody>
                  <a:tcPr/>
                </a:tc>
                <a:tc>
                  <a:txBody>
                    <a:bodyPr/>
                    <a:lstStyle/>
                    <a:p>
                      <a:pPr algn="ctr"/>
                      <a:r>
                        <a:rPr lang="en-GB" sz="1400" smtClean="0"/>
                        <a:t>2015</a:t>
                      </a:r>
                      <a:endParaRPr lang="en-GB" sz="1400"/>
                    </a:p>
                  </a:txBody>
                  <a:tcPr/>
                </a:tc>
                <a:tc>
                  <a:txBody>
                    <a:bodyPr/>
                    <a:lstStyle/>
                    <a:p>
                      <a:pPr algn="ctr"/>
                      <a:r>
                        <a:rPr lang="en-GB" sz="1400" smtClean="0"/>
                        <a:t>2019</a:t>
                      </a:r>
                      <a:endParaRPr lang="en-GB" sz="1400"/>
                    </a:p>
                  </a:txBody>
                  <a:tcPr/>
                </a:tc>
              </a:tr>
              <a:tr h="252000">
                <a:tc>
                  <a:txBody>
                    <a:bodyPr/>
                    <a:lstStyle/>
                    <a:p>
                      <a:r>
                        <a:rPr lang="en-GB" sz="1400" b="0" smtClean="0"/>
                        <a:t>Blackpool</a:t>
                      </a:r>
                      <a:endParaRPr lang="en-GB" sz="1400" b="0"/>
                    </a:p>
                  </a:txBody>
                  <a:tcPr/>
                </a:tc>
                <a:tc>
                  <a:txBody>
                    <a:bodyPr/>
                    <a:lstStyle/>
                    <a:p>
                      <a:pPr algn="ctr"/>
                      <a:r>
                        <a:rPr lang="en-GB" sz="1400" smtClean="0"/>
                        <a:t>10</a:t>
                      </a:r>
                      <a:endParaRPr lang="en-GB" sz="1400"/>
                    </a:p>
                  </a:txBody>
                  <a:tcPr/>
                </a:tc>
                <a:tc>
                  <a:txBody>
                    <a:bodyPr/>
                    <a:lstStyle/>
                    <a:p>
                      <a:pPr algn="ctr"/>
                      <a:r>
                        <a:rPr lang="en-GB" sz="1400" smtClean="0"/>
                        <a:t>4</a:t>
                      </a:r>
                      <a:endParaRPr lang="en-GB" sz="1400"/>
                    </a:p>
                  </a:txBody>
                  <a:tcPr/>
                </a:tc>
                <a:tc>
                  <a:txBody>
                    <a:bodyPr/>
                    <a:lstStyle/>
                    <a:p>
                      <a:pPr algn="ctr"/>
                      <a:r>
                        <a:rPr lang="en-GB" sz="1400" smtClean="0"/>
                        <a:t>1</a:t>
                      </a:r>
                      <a:endParaRPr lang="en-GB" sz="1400"/>
                    </a:p>
                  </a:txBody>
                  <a:tcPr/>
                </a:tc>
              </a:tr>
              <a:tr h="252000">
                <a:tc>
                  <a:txBody>
                    <a:bodyPr/>
                    <a:lstStyle/>
                    <a:p>
                      <a:pPr marL="0" indent="0">
                        <a:buFont typeface="Arial" panose="020B0604020202020204" pitchFamily="34" charset="0"/>
                        <a:buNone/>
                      </a:pPr>
                      <a:r>
                        <a:rPr lang="en-GB" sz="1400" smtClean="0"/>
                        <a:t>Torbay</a:t>
                      </a:r>
                      <a:endParaRPr lang="en-GB" sz="1400"/>
                    </a:p>
                  </a:txBody>
                  <a:tcPr/>
                </a:tc>
                <a:tc>
                  <a:txBody>
                    <a:bodyPr/>
                    <a:lstStyle/>
                    <a:p>
                      <a:pPr algn="ctr"/>
                      <a:r>
                        <a:rPr lang="en-GB" sz="1400" smtClean="0"/>
                        <a:t>41</a:t>
                      </a:r>
                      <a:endParaRPr lang="en-GB" sz="1400"/>
                    </a:p>
                  </a:txBody>
                  <a:tcPr/>
                </a:tc>
                <a:tc>
                  <a:txBody>
                    <a:bodyPr/>
                    <a:lstStyle/>
                    <a:p>
                      <a:pPr algn="ctr"/>
                      <a:r>
                        <a:rPr lang="en-GB" sz="1400" smtClean="0"/>
                        <a:t>37</a:t>
                      </a:r>
                      <a:endParaRPr lang="en-GB" sz="1400"/>
                    </a:p>
                  </a:txBody>
                  <a:tcPr/>
                </a:tc>
                <a:tc>
                  <a:txBody>
                    <a:bodyPr/>
                    <a:lstStyle/>
                    <a:p>
                      <a:pPr algn="ctr"/>
                      <a:r>
                        <a:rPr lang="en-GB" sz="1400" smtClean="0"/>
                        <a:t>38</a:t>
                      </a:r>
                      <a:endParaRPr lang="en-GB" sz="1400"/>
                    </a:p>
                  </a:txBody>
                  <a:tcPr/>
                </a:tc>
              </a:tr>
              <a:tr h="252000">
                <a:tc>
                  <a:txBody>
                    <a:bodyPr/>
                    <a:lstStyle/>
                    <a:p>
                      <a:pPr marL="0" indent="0">
                        <a:buFont typeface="Arial" panose="020B0604020202020204" pitchFamily="34" charset="0"/>
                        <a:buNone/>
                      </a:pPr>
                      <a:r>
                        <a:rPr lang="en-GB" sz="1400" smtClean="0"/>
                        <a:t>Rotherham</a:t>
                      </a:r>
                      <a:endParaRPr lang="en-GB" sz="1400"/>
                    </a:p>
                  </a:txBody>
                  <a:tcPr/>
                </a:tc>
                <a:tc>
                  <a:txBody>
                    <a:bodyPr/>
                    <a:lstStyle/>
                    <a:p>
                      <a:pPr algn="ctr"/>
                      <a:r>
                        <a:rPr lang="en-GB" sz="1400" smtClean="0"/>
                        <a:t>42</a:t>
                      </a:r>
                      <a:endParaRPr lang="en-GB" sz="1400"/>
                    </a:p>
                  </a:txBody>
                  <a:tcPr/>
                </a:tc>
                <a:tc>
                  <a:txBody>
                    <a:bodyPr/>
                    <a:lstStyle/>
                    <a:p>
                      <a:pPr algn="ctr"/>
                      <a:r>
                        <a:rPr lang="en-GB" sz="1400" smtClean="0"/>
                        <a:t>47</a:t>
                      </a:r>
                      <a:endParaRPr lang="en-GB" sz="1400"/>
                    </a:p>
                  </a:txBody>
                  <a:tcPr/>
                </a:tc>
                <a:tc>
                  <a:txBody>
                    <a:bodyPr/>
                    <a:lstStyle/>
                    <a:p>
                      <a:pPr algn="ctr"/>
                      <a:r>
                        <a:rPr lang="en-GB" sz="1400" smtClean="0"/>
                        <a:t>40</a:t>
                      </a:r>
                      <a:endParaRPr lang="en-GB" sz="1400"/>
                    </a:p>
                  </a:txBody>
                  <a:tcPr/>
                </a:tc>
              </a:tr>
              <a:tr h="252000">
                <a:tc>
                  <a:txBody>
                    <a:bodyPr/>
                    <a:lstStyle/>
                    <a:p>
                      <a:r>
                        <a:rPr lang="en-GB" sz="1400" b="0" smtClean="0"/>
                        <a:t>Redcar and Cleveland</a:t>
                      </a:r>
                      <a:endParaRPr lang="en-GB" sz="1400" b="0"/>
                    </a:p>
                  </a:txBody>
                  <a:tcPr/>
                </a:tc>
                <a:tc>
                  <a:txBody>
                    <a:bodyPr/>
                    <a:lstStyle/>
                    <a:p>
                      <a:pPr algn="ctr"/>
                      <a:r>
                        <a:rPr lang="en-GB" sz="1400" smtClean="0"/>
                        <a:t>53</a:t>
                      </a:r>
                      <a:endParaRPr lang="en-GB" sz="1400"/>
                    </a:p>
                  </a:txBody>
                  <a:tcPr/>
                </a:tc>
                <a:tc>
                  <a:txBody>
                    <a:bodyPr/>
                    <a:lstStyle/>
                    <a:p>
                      <a:pPr algn="ctr"/>
                      <a:r>
                        <a:rPr lang="en-GB" sz="1400" smtClean="0"/>
                        <a:t>55</a:t>
                      </a:r>
                      <a:endParaRPr lang="en-GB" sz="1400"/>
                    </a:p>
                  </a:txBody>
                  <a:tcPr/>
                </a:tc>
                <a:tc>
                  <a:txBody>
                    <a:bodyPr/>
                    <a:lstStyle/>
                    <a:p>
                      <a:pPr algn="ctr"/>
                      <a:r>
                        <a:rPr lang="en-GB" sz="1400" smtClean="0"/>
                        <a:t>48</a:t>
                      </a:r>
                      <a:endParaRPr lang="en-GB" sz="1400"/>
                    </a:p>
                  </a:txBody>
                  <a:tcPr/>
                </a:tc>
              </a:tr>
              <a:tr h="252000">
                <a:tc>
                  <a:txBody>
                    <a:bodyPr/>
                    <a:lstStyle/>
                    <a:p>
                      <a:pPr marL="0" indent="0">
                        <a:buFont typeface="Arial" panose="020B0604020202020204" pitchFamily="34" charset="0"/>
                        <a:buNone/>
                      </a:pPr>
                      <a:r>
                        <a:rPr lang="en-GB" sz="1400" smtClean="0"/>
                        <a:t>North East Lincolnshire</a:t>
                      </a:r>
                      <a:endParaRPr lang="en-GB" sz="1400"/>
                    </a:p>
                  </a:txBody>
                  <a:tcPr/>
                </a:tc>
                <a:tc>
                  <a:txBody>
                    <a:bodyPr/>
                    <a:lstStyle/>
                    <a:p>
                      <a:pPr algn="ctr"/>
                      <a:r>
                        <a:rPr lang="en-GB" sz="1400" smtClean="0"/>
                        <a:t>58</a:t>
                      </a:r>
                      <a:endParaRPr lang="en-GB" sz="1400"/>
                    </a:p>
                  </a:txBody>
                  <a:tcPr/>
                </a:tc>
                <a:tc>
                  <a:txBody>
                    <a:bodyPr/>
                    <a:lstStyle/>
                    <a:p>
                      <a:pPr algn="ctr"/>
                      <a:r>
                        <a:rPr lang="en-GB" sz="1400" smtClean="0"/>
                        <a:t>49</a:t>
                      </a:r>
                      <a:endParaRPr lang="en-GB" sz="1400"/>
                    </a:p>
                  </a:txBody>
                  <a:tcPr/>
                </a:tc>
                <a:tc>
                  <a:txBody>
                    <a:bodyPr/>
                    <a:lstStyle/>
                    <a:p>
                      <a:pPr algn="ctr"/>
                      <a:r>
                        <a:rPr lang="en-GB" sz="1400" smtClean="0"/>
                        <a:t>51</a:t>
                      </a:r>
                      <a:endParaRPr lang="en-GB" sz="1400"/>
                    </a:p>
                  </a:txBody>
                  <a:tcPr/>
                </a:tc>
              </a:tr>
            </a:tbl>
          </a:graphicData>
        </a:graphic>
      </p:graphicFrame>
    </p:spTree>
    <p:extLst>
      <p:ext uri="{BB962C8B-B14F-4D97-AF65-F5344CB8AC3E}">
        <p14:creationId xmlns:p14="http://schemas.microsoft.com/office/powerpoint/2010/main" val="1734504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Comparison (Scores) - Torbay</a:t>
            </a:r>
            <a:endParaRPr lang="en-GB">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821279661"/>
              </p:ext>
            </p:extLst>
          </p:nvPr>
        </p:nvGraphicFramePr>
        <p:xfrm>
          <a:off x="467545" y="2060848"/>
          <a:ext cx="8208912" cy="1854200"/>
        </p:xfrm>
        <a:graphic>
          <a:graphicData uri="http://schemas.openxmlformats.org/drawingml/2006/table">
            <a:tbl>
              <a:tblPr firstRow="1" bandRow="1">
                <a:tableStyleId>{5C22544A-7EE6-4342-B048-85BDC9FD1C3A}</a:tableStyleId>
              </a:tblPr>
              <a:tblGrid>
                <a:gridCol w="3168353"/>
                <a:gridCol w="2304255"/>
                <a:gridCol w="2736304"/>
              </a:tblGrid>
              <a:tr h="370840">
                <a:tc>
                  <a:txBody>
                    <a:bodyPr/>
                    <a:lstStyle/>
                    <a:p>
                      <a:r>
                        <a:rPr lang="en-GB" smtClean="0"/>
                        <a:t>Domain of Deprivation</a:t>
                      </a:r>
                      <a:endParaRPr lang="en-GB"/>
                    </a:p>
                  </a:txBody>
                  <a:tcPr/>
                </a:tc>
                <a:tc>
                  <a:txBody>
                    <a:bodyPr/>
                    <a:lstStyle/>
                    <a:p>
                      <a:pPr algn="ctr"/>
                      <a:r>
                        <a:rPr lang="en-GB" smtClean="0"/>
                        <a:t>2015</a:t>
                      </a:r>
                      <a:endParaRPr lang="en-GB"/>
                    </a:p>
                  </a:txBody>
                  <a:tcPr/>
                </a:tc>
                <a:tc>
                  <a:txBody>
                    <a:bodyPr/>
                    <a:lstStyle/>
                    <a:p>
                      <a:pPr algn="ctr"/>
                      <a:r>
                        <a:rPr lang="en-GB" smtClean="0"/>
                        <a:t>2019</a:t>
                      </a:r>
                      <a:endParaRPr lang="en-GB"/>
                    </a:p>
                  </a:txBody>
                  <a:tcPr/>
                </a:tc>
              </a:tr>
              <a:tr h="370840">
                <a:tc>
                  <a:txBody>
                    <a:bodyPr/>
                    <a:lstStyle/>
                    <a:p>
                      <a:r>
                        <a:rPr lang="en-GB" b="1" smtClean="0"/>
                        <a:t>Income</a:t>
                      </a:r>
                      <a:endParaRPr lang="en-GB" b="1"/>
                    </a:p>
                  </a:txBody>
                  <a:tcPr/>
                </a:tc>
                <a:tc>
                  <a:txBody>
                    <a:bodyPr/>
                    <a:lstStyle/>
                    <a:p>
                      <a:pPr algn="ctr"/>
                      <a:r>
                        <a:rPr lang="en-GB" smtClean="0"/>
                        <a:t>19.1%</a:t>
                      </a:r>
                      <a:endParaRPr lang="en-GB"/>
                    </a:p>
                  </a:txBody>
                  <a:tcPr/>
                </a:tc>
                <a:tc>
                  <a:txBody>
                    <a:bodyPr/>
                    <a:lstStyle/>
                    <a:p>
                      <a:pPr algn="ctr"/>
                      <a:r>
                        <a:rPr lang="en-GB" smtClean="0"/>
                        <a:t>17.4%</a:t>
                      </a:r>
                      <a:endParaRPr lang="en-GB"/>
                    </a:p>
                  </a:txBody>
                  <a:tcPr/>
                </a:tc>
              </a:tr>
              <a:tr h="370840">
                <a:tc>
                  <a:txBody>
                    <a:bodyPr/>
                    <a:lstStyle/>
                    <a:p>
                      <a:pPr marL="285750" indent="-285750">
                        <a:buFont typeface="Arial" panose="020B0604020202020204" pitchFamily="34" charset="0"/>
                        <a:buChar char="•"/>
                      </a:pPr>
                      <a:r>
                        <a:rPr lang="en-GB" smtClean="0"/>
                        <a:t>Affecting</a:t>
                      </a:r>
                      <a:r>
                        <a:rPr lang="en-GB" baseline="0" smtClean="0"/>
                        <a:t> Children</a:t>
                      </a:r>
                      <a:endParaRPr lang="en-GB"/>
                    </a:p>
                  </a:txBody>
                  <a:tcPr/>
                </a:tc>
                <a:tc>
                  <a:txBody>
                    <a:bodyPr/>
                    <a:lstStyle/>
                    <a:p>
                      <a:pPr algn="ctr"/>
                      <a:r>
                        <a:rPr lang="en-GB" smtClean="0"/>
                        <a:t>24.1%</a:t>
                      </a:r>
                      <a:endParaRPr lang="en-GB"/>
                    </a:p>
                  </a:txBody>
                  <a:tcPr/>
                </a:tc>
                <a:tc>
                  <a:txBody>
                    <a:bodyPr/>
                    <a:lstStyle/>
                    <a:p>
                      <a:pPr algn="ctr"/>
                      <a:r>
                        <a:rPr lang="en-GB" smtClean="0"/>
                        <a:t>21.9%</a:t>
                      </a:r>
                      <a:endParaRPr lang="en-GB"/>
                    </a:p>
                  </a:txBody>
                  <a:tcPr/>
                </a:tc>
              </a:tr>
              <a:tr h="370840">
                <a:tc>
                  <a:txBody>
                    <a:bodyPr/>
                    <a:lstStyle/>
                    <a:p>
                      <a:pPr marL="285750" indent="-285750">
                        <a:buFont typeface="Arial" panose="020B0604020202020204" pitchFamily="34" charset="0"/>
                        <a:buChar char="•"/>
                      </a:pPr>
                      <a:r>
                        <a:rPr lang="en-GB" smtClean="0"/>
                        <a:t>Affecting</a:t>
                      </a:r>
                      <a:r>
                        <a:rPr lang="en-GB" baseline="0" smtClean="0"/>
                        <a:t> Older People</a:t>
                      </a:r>
                      <a:endParaRPr lang="en-GB"/>
                    </a:p>
                  </a:txBody>
                  <a:tcPr/>
                </a:tc>
                <a:tc>
                  <a:txBody>
                    <a:bodyPr/>
                    <a:lstStyle/>
                    <a:p>
                      <a:pPr algn="ctr"/>
                      <a:r>
                        <a:rPr lang="en-GB" smtClean="0"/>
                        <a:t>19.8%</a:t>
                      </a:r>
                      <a:endParaRPr lang="en-GB"/>
                    </a:p>
                  </a:txBody>
                  <a:tcPr/>
                </a:tc>
                <a:tc>
                  <a:txBody>
                    <a:bodyPr/>
                    <a:lstStyle/>
                    <a:p>
                      <a:pPr algn="ctr"/>
                      <a:r>
                        <a:rPr lang="en-GB" smtClean="0"/>
                        <a:t>17.4%</a:t>
                      </a:r>
                      <a:endParaRPr lang="en-GB"/>
                    </a:p>
                  </a:txBody>
                  <a:tcPr/>
                </a:tc>
              </a:tr>
              <a:tr h="370840">
                <a:tc>
                  <a:txBody>
                    <a:bodyPr/>
                    <a:lstStyle/>
                    <a:p>
                      <a:r>
                        <a:rPr lang="en-GB" b="1" smtClean="0"/>
                        <a:t>Employment</a:t>
                      </a:r>
                      <a:endParaRPr lang="en-GB" b="1"/>
                    </a:p>
                  </a:txBody>
                  <a:tcPr/>
                </a:tc>
                <a:tc>
                  <a:txBody>
                    <a:bodyPr/>
                    <a:lstStyle/>
                    <a:p>
                      <a:pPr algn="ctr"/>
                      <a:r>
                        <a:rPr lang="en-GB" smtClean="0"/>
                        <a:t>17.6%</a:t>
                      </a:r>
                      <a:endParaRPr lang="en-GB"/>
                    </a:p>
                  </a:txBody>
                  <a:tcPr/>
                </a:tc>
                <a:tc>
                  <a:txBody>
                    <a:bodyPr/>
                    <a:lstStyle/>
                    <a:p>
                      <a:pPr algn="ctr"/>
                      <a:r>
                        <a:rPr lang="en-GB" smtClean="0"/>
                        <a:t>15.0%</a:t>
                      </a:r>
                      <a:endParaRPr lang="en-GB"/>
                    </a:p>
                  </a:txBody>
                  <a:tcPr/>
                </a:tc>
              </a:tr>
            </a:tbl>
          </a:graphicData>
        </a:graphic>
      </p:graphicFrame>
      <p:sp>
        <p:nvSpPr>
          <p:cNvPr id="5" name="TextBox 4"/>
          <p:cNvSpPr txBox="1"/>
          <p:nvPr/>
        </p:nvSpPr>
        <p:spPr>
          <a:xfrm>
            <a:off x="467545" y="1524883"/>
            <a:ext cx="8208912" cy="369332"/>
          </a:xfrm>
          <a:prstGeom prst="rect">
            <a:avLst/>
          </a:prstGeom>
          <a:noFill/>
        </p:spPr>
        <p:txBody>
          <a:bodyPr wrap="square" rtlCol="0">
            <a:spAutoFit/>
          </a:bodyPr>
          <a:lstStyle/>
          <a:p>
            <a:pPr algn="ctr"/>
            <a:r>
              <a:rPr lang="en-GB" b="1" u="sng" smtClean="0"/>
              <a:t>Comparison of Income and Employment Scores – 2019 IMD</a:t>
            </a:r>
          </a:p>
        </p:txBody>
      </p:sp>
      <p:sp>
        <p:nvSpPr>
          <p:cNvPr id="4" name="TextBox 3"/>
          <p:cNvSpPr txBox="1"/>
          <p:nvPr/>
        </p:nvSpPr>
        <p:spPr>
          <a:xfrm>
            <a:off x="685746" y="4221088"/>
            <a:ext cx="7848872" cy="2031325"/>
          </a:xfrm>
          <a:prstGeom prst="rect">
            <a:avLst/>
          </a:prstGeom>
          <a:noFill/>
        </p:spPr>
        <p:txBody>
          <a:bodyPr wrap="square" rtlCol="0">
            <a:spAutoFit/>
          </a:bodyPr>
          <a:lstStyle/>
          <a:p>
            <a:r>
              <a:rPr lang="en-GB" smtClean="0"/>
              <a:t>Income and Employment domains have scores that show the proportion of individuals counted as deprived.  For example, the table above shows that 17.4% of people within Torbay were classified as Income deprived for 2019, this is down from 19.1% in 2015.  </a:t>
            </a:r>
          </a:p>
          <a:p>
            <a:endParaRPr lang="en-GB"/>
          </a:p>
          <a:p>
            <a:r>
              <a:rPr lang="en-GB" smtClean="0"/>
              <a:t>For Income deprivation affecting children, 21.9% of under 16’s were classified as being affected by income deprivation, this is down from 24.1% in 2015.</a:t>
            </a:r>
            <a:endParaRPr lang="en-GB"/>
          </a:p>
        </p:txBody>
      </p:sp>
    </p:spTree>
    <p:extLst>
      <p:ext uri="{BB962C8B-B14F-4D97-AF65-F5344CB8AC3E}">
        <p14:creationId xmlns:p14="http://schemas.microsoft.com/office/powerpoint/2010/main" val="79634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Deprivation by ward - Torbay</a:t>
            </a:r>
            <a:endParaRPr lang="en-GB">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664959805"/>
              </p:ext>
            </p:extLst>
          </p:nvPr>
        </p:nvGraphicFramePr>
        <p:xfrm>
          <a:off x="522842" y="1957482"/>
          <a:ext cx="3744416" cy="3559744"/>
        </p:xfrm>
        <a:graphic>
          <a:graphicData uri="http://schemas.openxmlformats.org/drawingml/2006/table">
            <a:tbl>
              <a:tblPr>
                <a:tableStyleId>{5C22544A-7EE6-4342-B048-85BDC9FD1C3A}</a:tableStyleId>
              </a:tblPr>
              <a:tblGrid>
                <a:gridCol w="2836679"/>
                <a:gridCol w="907737"/>
              </a:tblGrid>
              <a:tr h="222484">
                <a:tc>
                  <a:txBody>
                    <a:bodyPr/>
                    <a:lstStyle/>
                    <a:p>
                      <a:pPr algn="l" fontAlgn="b"/>
                      <a:r>
                        <a:rPr lang="en-GB" sz="1100" u="none" strike="noStrike" err="1">
                          <a:effectLst/>
                        </a:rPr>
                        <a:t>Tormohun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26.5%</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Roundham with Hyde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25.5%</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Ellacombe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24.3%</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King's Ash</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22.2%</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Barton with Watcombe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19.6%</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Collaton St Mary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18.1%</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St Marychurch</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17.7%</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St Peter's with St Mary's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16.7%</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Furzeham with Summercombe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15.0%</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Wellswood</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14.4%</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Clifton with Maidenway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14.3%</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Shiphay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13.7%</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err="1">
                          <a:effectLst/>
                        </a:rPr>
                        <a:t>Cockington</a:t>
                      </a:r>
                      <a:r>
                        <a:rPr lang="en-GB" sz="1100" u="none" strike="noStrike">
                          <a:effectLst/>
                        </a:rPr>
                        <a:t> with </a:t>
                      </a:r>
                      <a:r>
                        <a:rPr lang="en-GB" sz="1100" u="none" strike="noStrike" err="1">
                          <a:effectLst/>
                        </a:rPr>
                        <a:t>Chelston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13.3%</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Preston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11.8%</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Goodrington with Roselands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11.4%</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Churston with Galmpton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8.7%</a:t>
                      </a:r>
                      <a:endParaRPr lang="en-GB" sz="1100" b="0" i="0" u="none" strike="noStrike">
                        <a:solidFill>
                          <a:srgbClr val="000000"/>
                        </a:solidFill>
                        <a:effectLst/>
                        <a:latin typeface="Calibri"/>
                      </a:endParaRPr>
                    </a:p>
                  </a:txBody>
                  <a:tcPr marL="9525" marR="9525" marT="9525" marB="0" anchor="b"/>
                </a:tc>
              </a:tr>
            </a:tbl>
          </a:graphicData>
        </a:graphic>
      </p:graphicFrame>
      <p:sp>
        <p:nvSpPr>
          <p:cNvPr id="8" name="TextBox 7"/>
          <p:cNvSpPr txBox="1"/>
          <p:nvPr/>
        </p:nvSpPr>
        <p:spPr>
          <a:xfrm>
            <a:off x="1907704" y="1588150"/>
            <a:ext cx="881652" cy="369332"/>
          </a:xfrm>
          <a:prstGeom prst="rect">
            <a:avLst/>
          </a:prstGeom>
          <a:noFill/>
        </p:spPr>
        <p:txBody>
          <a:bodyPr wrap="none" rtlCol="0">
            <a:spAutoFit/>
          </a:bodyPr>
          <a:lstStyle/>
          <a:p>
            <a:r>
              <a:rPr lang="en-GB" smtClean="0"/>
              <a:t>Income</a:t>
            </a:r>
            <a:endParaRPr lang="en-GB"/>
          </a:p>
        </p:txBody>
      </p:sp>
      <p:graphicFrame>
        <p:nvGraphicFramePr>
          <p:cNvPr id="9" name="Table 8"/>
          <p:cNvGraphicFramePr>
            <a:graphicFrameLocks noGrp="1"/>
          </p:cNvGraphicFramePr>
          <p:nvPr>
            <p:extLst>
              <p:ext uri="{D42A27DB-BD31-4B8C-83A1-F6EECF244321}">
                <p14:modId xmlns:p14="http://schemas.microsoft.com/office/powerpoint/2010/main" val="2692062350"/>
              </p:ext>
            </p:extLst>
          </p:nvPr>
        </p:nvGraphicFramePr>
        <p:xfrm>
          <a:off x="4860032" y="1957482"/>
          <a:ext cx="3816424" cy="3559744"/>
        </p:xfrm>
        <a:graphic>
          <a:graphicData uri="http://schemas.openxmlformats.org/drawingml/2006/table">
            <a:tbl>
              <a:tblPr>
                <a:tableStyleId>{21E4AEA4-8DFA-4A89-87EB-49C32662AFE0}</a:tableStyleId>
              </a:tblPr>
              <a:tblGrid>
                <a:gridCol w="2965375"/>
                <a:gridCol w="851049"/>
              </a:tblGrid>
              <a:tr h="222484">
                <a:tc>
                  <a:txBody>
                    <a:bodyPr/>
                    <a:lstStyle/>
                    <a:p>
                      <a:pPr algn="l" fontAlgn="b"/>
                      <a:r>
                        <a:rPr lang="en-GB" sz="1100" u="none" strike="noStrike" err="1">
                          <a:effectLst/>
                        </a:rPr>
                        <a:t>Tormohun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24.0%</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err="1">
                          <a:effectLst/>
                        </a:rPr>
                        <a:t>Roundham</a:t>
                      </a:r>
                      <a:r>
                        <a:rPr lang="en-GB" sz="1100" u="none" strike="noStrike">
                          <a:effectLst/>
                        </a:rPr>
                        <a:t> with Hyde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22.4%</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Ellacombe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19.5%</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King's Ash</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17.6%</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Collaton St Mary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16.3%</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Wellswood</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15.4%</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Barton with Watcombe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14.3%</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St Marychurch</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14.0%</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St Peter's with St Mary's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13.1%</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Furzeham with Summercombe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12.3%</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Clifton with Maidenway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12.1%</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Cockington with Chelston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11.7%</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Shiphay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10.7%</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Preston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10.6%</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err="1">
                          <a:effectLst/>
                        </a:rPr>
                        <a:t>Goodrington</a:t>
                      </a:r>
                      <a:r>
                        <a:rPr lang="en-GB" sz="1100" u="none" strike="noStrike">
                          <a:effectLst/>
                        </a:rPr>
                        <a:t> with Roselands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10.4%</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Churston with Galmpton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8.3%</a:t>
                      </a:r>
                      <a:endParaRPr lang="en-GB" sz="1100" b="0" i="0" u="none" strike="noStrike">
                        <a:solidFill>
                          <a:srgbClr val="000000"/>
                        </a:solidFill>
                        <a:effectLst/>
                        <a:latin typeface="Calibri"/>
                      </a:endParaRPr>
                    </a:p>
                  </a:txBody>
                  <a:tcPr marL="9525" marR="9525" marT="9525" marB="0" anchor="b"/>
                </a:tc>
              </a:tr>
            </a:tbl>
          </a:graphicData>
        </a:graphic>
      </p:graphicFrame>
      <p:sp>
        <p:nvSpPr>
          <p:cNvPr id="10" name="TextBox 9"/>
          <p:cNvSpPr txBox="1"/>
          <p:nvPr/>
        </p:nvSpPr>
        <p:spPr>
          <a:xfrm>
            <a:off x="6012160" y="1588150"/>
            <a:ext cx="1377172" cy="369332"/>
          </a:xfrm>
          <a:prstGeom prst="rect">
            <a:avLst/>
          </a:prstGeom>
          <a:noFill/>
        </p:spPr>
        <p:txBody>
          <a:bodyPr wrap="none" rtlCol="0">
            <a:spAutoFit/>
          </a:bodyPr>
          <a:lstStyle/>
          <a:p>
            <a:r>
              <a:rPr lang="en-GB" smtClean="0"/>
              <a:t>Employment</a:t>
            </a:r>
            <a:endParaRPr lang="en-GB"/>
          </a:p>
        </p:txBody>
      </p:sp>
      <p:sp>
        <p:nvSpPr>
          <p:cNvPr id="11" name="TextBox 10"/>
          <p:cNvSpPr txBox="1"/>
          <p:nvPr/>
        </p:nvSpPr>
        <p:spPr>
          <a:xfrm>
            <a:off x="1187624" y="5631454"/>
            <a:ext cx="6889707" cy="646331"/>
          </a:xfrm>
          <a:prstGeom prst="rect">
            <a:avLst/>
          </a:prstGeom>
          <a:noFill/>
        </p:spPr>
        <p:txBody>
          <a:bodyPr wrap="none" rtlCol="0">
            <a:spAutoFit/>
          </a:bodyPr>
          <a:lstStyle/>
          <a:p>
            <a:r>
              <a:rPr lang="en-GB" smtClean="0"/>
              <a:t>Relates to percentage of those in domain deprivation within each ward,</a:t>
            </a:r>
          </a:p>
          <a:p>
            <a:r>
              <a:rPr lang="en-GB"/>
              <a:t>t</a:t>
            </a:r>
            <a:r>
              <a:rPr lang="en-GB" smtClean="0"/>
              <a:t>his is an estimate as IMD data is not published at ward level</a:t>
            </a:r>
            <a:endParaRPr lang="en-GB"/>
          </a:p>
        </p:txBody>
      </p:sp>
    </p:spTree>
    <p:extLst>
      <p:ext uri="{BB962C8B-B14F-4D97-AF65-F5344CB8AC3E}">
        <p14:creationId xmlns:p14="http://schemas.microsoft.com/office/powerpoint/2010/main" val="34780946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Deprivation by ward - Torbay</a:t>
            </a:r>
            <a:endParaRPr lang="en-GB">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017095531"/>
              </p:ext>
            </p:extLst>
          </p:nvPr>
        </p:nvGraphicFramePr>
        <p:xfrm>
          <a:off x="522842" y="1957482"/>
          <a:ext cx="3744416" cy="3559744"/>
        </p:xfrm>
        <a:graphic>
          <a:graphicData uri="http://schemas.openxmlformats.org/drawingml/2006/table">
            <a:tbl>
              <a:tblPr>
                <a:tableStyleId>{5C22544A-7EE6-4342-B048-85BDC9FD1C3A}</a:tableStyleId>
              </a:tblPr>
              <a:tblGrid>
                <a:gridCol w="2836679"/>
                <a:gridCol w="907737"/>
              </a:tblGrid>
              <a:tr h="222484">
                <a:tc>
                  <a:txBody>
                    <a:bodyPr/>
                    <a:lstStyle/>
                    <a:p>
                      <a:pPr algn="l" fontAlgn="b"/>
                      <a:r>
                        <a:rPr lang="en-GB" sz="1100" u="none" strike="noStrike" err="1">
                          <a:effectLst/>
                        </a:rPr>
                        <a:t>Tormohun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31.1%</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Roundham with Hyde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30.8%</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King's Ash</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30.2%</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err="1">
                          <a:effectLst/>
                        </a:rPr>
                        <a:t>Ellacombe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29.5%</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Barton with Watcombe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28.5%</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St Peter's with St Mary's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21.8%</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Furzeham with Summercombe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20.4%</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St Marychurch</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20.3%</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err="1">
                          <a:effectLst/>
                        </a:rPr>
                        <a:t>Collaton</a:t>
                      </a:r>
                      <a:r>
                        <a:rPr lang="en-GB" sz="1100" u="none" strike="noStrike">
                          <a:effectLst/>
                        </a:rPr>
                        <a:t> St Mary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19.9%</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Clifton with </a:t>
                      </a:r>
                      <a:r>
                        <a:rPr lang="en-GB" sz="1100" u="none" strike="noStrike" err="1">
                          <a:effectLst/>
                        </a:rPr>
                        <a:t>Maidenway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18.4%</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Cockington with Chelston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16.8%</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Wellswood</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16.6%</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Shiphay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15.1%</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Churston with Galmpton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12.4%</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Goodrington with Roselands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11.2%</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Preston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11.1%</a:t>
                      </a:r>
                      <a:endParaRPr lang="en-GB" sz="1100" b="0" i="0" u="none" strike="noStrike">
                        <a:solidFill>
                          <a:srgbClr val="000000"/>
                        </a:solidFill>
                        <a:effectLst/>
                        <a:latin typeface="Calibri"/>
                      </a:endParaRPr>
                    </a:p>
                  </a:txBody>
                  <a:tcPr marL="9525" marR="9525" marT="9525" marB="0" anchor="b"/>
                </a:tc>
              </a:tr>
            </a:tbl>
          </a:graphicData>
        </a:graphic>
      </p:graphicFrame>
      <p:sp>
        <p:nvSpPr>
          <p:cNvPr id="8" name="TextBox 7"/>
          <p:cNvSpPr txBox="1"/>
          <p:nvPr/>
        </p:nvSpPr>
        <p:spPr>
          <a:xfrm>
            <a:off x="1115616" y="1588150"/>
            <a:ext cx="2614690" cy="369332"/>
          </a:xfrm>
          <a:prstGeom prst="rect">
            <a:avLst/>
          </a:prstGeom>
          <a:noFill/>
        </p:spPr>
        <p:txBody>
          <a:bodyPr wrap="none" rtlCol="0">
            <a:spAutoFit/>
          </a:bodyPr>
          <a:lstStyle/>
          <a:p>
            <a:r>
              <a:rPr lang="en-GB" smtClean="0"/>
              <a:t>Income Affecting Children</a:t>
            </a:r>
            <a:endParaRPr lang="en-GB"/>
          </a:p>
        </p:txBody>
      </p:sp>
      <p:graphicFrame>
        <p:nvGraphicFramePr>
          <p:cNvPr id="9" name="Table 8"/>
          <p:cNvGraphicFramePr>
            <a:graphicFrameLocks noGrp="1"/>
          </p:cNvGraphicFramePr>
          <p:nvPr>
            <p:extLst>
              <p:ext uri="{D42A27DB-BD31-4B8C-83A1-F6EECF244321}">
                <p14:modId xmlns:p14="http://schemas.microsoft.com/office/powerpoint/2010/main" val="533132435"/>
              </p:ext>
            </p:extLst>
          </p:nvPr>
        </p:nvGraphicFramePr>
        <p:xfrm>
          <a:off x="4860032" y="1957482"/>
          <a:ext cx="3816424" cy="3559744"/>
        </p:xfrm>
        <a:graphic>
          <a:graphicData uri="http://schemas.openxmlformats.org/drawingml/2006/table">
            <a:tbl>
              <a:tblPr>
                <a:tableStyleId>{21E4AEA4-8DFA-4A89-87EB-49C32662AFE0}</a:tableStyleId>
              </a:tblPr>
              <a:tblGrid>
                <a:gridCol w="2965375"/>
                <a:gridCol w="851049"/>
              </a:tblGrid>
              <a:tr h="222484">
                <a:tc>
                  <a:txBody>
                    <a:bodyPr/>
                    <a:lstStyle/>
                    <a:p>
                      <a:pPr algn="l" fontAlgn="b"/>
                      <a:r>
                        <a:rPr lang="en-GB" sz="1100" u="none" strike="noStrike">
                          <a:effectLst/>
                        </a:rPr>
                        <a:t>Ellacombe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26.0%</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Roundham with Hyde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25.4%</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Tormohun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24.8%</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St Marychurch</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21.1%</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Collaton St Mary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20.2%</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Barton with Watcombe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19.0%</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King's Ash</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19.0%</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Shiphay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17.6%</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St Peter's with St Mary's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17.5%</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Furzeham with Summercombe</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15.8%</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Clifton with Maidenway</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15.5%</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Goodrington with Roselands</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15.5%</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Preston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14.7%</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Cockington with Chelston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12.0%</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Wellswood</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11.5%</a:t>
                      </a:r>
                      <a:endParaRPr lang="en-GB" sz="1100" b="0" i="0" u="none" strike="noStrike">
                        <a:solidFill>
                          <a:srgbClr val="000000"/>
                        </a:solidFill>
                        <a:effectLst/>
                        <a:latin typeface="Calibri"/>
                      </a:endParaRPr>
                    </a:p>
                  </a:txBody>
                  <a:tcPr marL="9525" marR="9525" marT="9525" marB="0" anchor="b"/>
                </a:tc>
              </a:tr>
              <a:tr h="222484">
                <a:tc>
                  <a:txBody>
                    <a:bodyPr/>
                    <a:lstStyle/>
                    <a:p>
                      <a:pPr algn="l" fontAlgn="b"/>
                      <a:r>
                        <a:rPr lang="en-GB" sz="1100" u="none" strike="noStrike">
                          <a:effectLst/>
                        </a:rPr>
                        <a:t>Churston with Galmpton</a:t>
                      </a:r>
                      <a:endParaRPr lang="en-GB" sz="1100" b="0" i="0" u="none" strike="noStrike">
                        <a:solidFill>
                          <a:srgbClr val="000000"/>
                        </a:solidFill>
                        <a:effectLst/>
                        <a:latin typeface="Calibri"/>
                      </a:endParaRPr>
                    </a:p>
                  </a:txBody>
                  <a:tcPr marL="9525" marR="9525" marT="9525" marB="0" anchor="b"/>
                </a:tc>
                <a:tc>
                  <a:txBody>
                    <a:bodyPr/>
                    <a:lstStyle/>
                    <a:p>
                      <a:pPr algn="r" fontAlgn="b"/>
                      <a:r>
                        <a:rPr lang="en-GB" sz="1100" u="none" strike="noStrike">
                          <a:effectLst/>
                        </a:rPr>
                        <a:t>8.8%</a:t>
                      </a:r>
                      <a:endParaRPr lang="en-GB" sz="1100" b="0" i="0" u="none" strike="noStrike">
                        <a:solidFill>
                          <a:srgbClr val="000000"/>
                        </a:solidFill>
                        <a:effectLst/>
                        <a:latin typeface="Calibri"/>
                      </a:endParaRPr>
                    </a:p>
                  </a:txBody>
                  <a:tcPr marL="9525" marR="9525" marT="9525" marB="0" anchor="b"/>
                </a:tc>
              </a:tr>
            </a:tbl>
          </a:graphicData>
        </a:graphic>
      </p:graphicFrame>
      <p:sp>
        <p:nvSpPr>
          <p:cNvPr id="10" name="TextBox 9"/>
          <p:cNvSpPr txBox="1"/>
          <p:nvPr/>
        </p:nvSpPr>
        <p:spPr>
          <a:xfrm>
            <a:off x="5220072" y="1588150"/>
            <a:ext cx="3044295" cy="369332"/>
          </a:xfrm>
          <a:prstGeom prst="rect">
            <a:avLst/>
          </a:prstGeom>
          <a:noFill/>
        </p:spPr>
        <p:txBody>
          <a:bodyPr wrap="none" rtlCol="0">
            <a:spAutoFit/>
          </a:bodyPr>
          <a:lstStyle/>
          <a:p>
            <a:r>
              <a:rPr lang="en-GB" smtClean="0"/>
              <a:t>Income Affecting Older People</a:t>
            </a:r>
            <a:endParaRPr lang="en-GB"/>
          </a:p>
        </p:txBody>
      </p:sp>
      <p:sp>
        <p:nvSpPr>
          <p:cNvPr id="11" name="TextBox 10"/>
          <p:cNvSpPr txBox="1"/>
          <p:nvPr/>
        </p:nvSpPr>
        <p:spPr>
          <a:xfrm>
            <a:off x="1187624" y="5631454"/>
            <a:ext cx="6889707" cy="646331"/>
          </a:xfrm>
          <a:prstGeom prst="rect">
            <a:avLst/>
          </a:prstGeom>
          <a:noFill/>
        </p:spPr>
        <p:txBody>
          <a:bodyPr wrap="none" rtlCol="0">
            <a:spAutoFit/>
          </a:bodyPr>
          <a:lstStyle/>
          <a:p>
            <a:r>
              <a:rPr lang="en-GB" smtClean="0"/>
              <a:t>Relates to percentage of those in domain deprivation within each ward,</a:t>
            </a:r>
          </a:p>
          <a:p>
            <a:r>
              <a:rPr lang="en-GB"/>
              <a:t>t</a:t>
            </a:r>
            <a:r>
              <a:rPr lang="en-GB" smtClean="0"/>
              <a:t>his is an estimate as IMD data is not published at ward level</a:t>
            </a:r>
            <a:endParaRPr lang="en-GB"/>
          </a:p>
        </p:txBody>
      </p:sp>
    </p:spTree>
    <p:extLst>
      <p:ext uri="{BB962C8B-B14F-4D97-AF65-F5344CB8AC3E}">
        <p14:creationId xmlns:p14="http://schemas.microsoft.com/office/powerpoint/2010/main" val="29774898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Notes</a:t>
            </a:r>
            <a:endParaRPr lang="en-GB">
              <a:solidFill>
                <a:schemeClr val="bg1"/>
              </a:solidFill>
            </a:endParaRPr>
          </a:p>
        </p:txBody>
      </p:sp>
      <p:sp>
        <p:nvSpPr>
          <p:cNvPr id="4" name="TextBox 3"/>
          <p:cNvSpPr txBox="1"/>
          <p:nvPr/>
        </p:nvSpPr>
        <p:spPr>
          <a:xfrm>
            <a:off x="467544" y="1772816"/>
            <a:ext cx="8208913" cy="1200329"/>
          </a:xfrm>
          <a:prstGeom prst="rect">
            <a:avLst/>
          </a:prstGeom>
          <a:noFill/>
        </p:spPr>
        <p:txBody>
          <a:bodyPr wrap="square" rtlCol="0">
            <a:spAutoFit/>
          </a:bodyPr>
          <a:lstStyle/>
          <a:p>
            <a:pPr marL="285750" indent="-285750">
              <a:buFont typeface="Arial" panose="020B0604020202020204" pitchFamily="34" charset="0"/>
              <a:buChar char="•"/>
            </a:pPr>
            <a:r>
              <a:rPr lang="en-GB" smtClean="0"/>
              <a:t>Index of Multiple Deprivation - </a:t>
            </a:r>
            <a:r>
              <a:rPr lang="en-GB" u="sng">
                <a:hlinkClick r:id="rId3"/>
              </a:rPr>
              <a:t>https://www.gov.uk/government/collections/english-indices-of-deprivation</a:t>
            </a:r>
            <a:r>
              <a:rPr lang="en-GB"/>
              <a:t> </a:t>
            </a:r>
            <a:endParaRPr lang="en-GB" smtClean="0"/>
          </a:p>
          <a:p>
            <a:endParaRPr lang="en-GB"/>
          </a:p>
          <a:p>
            <a:pPr marL="285750" indent="-285750">
              <a:buFont typeface="Arial" panose="020B0604020202020204" pitchFamily="34" charset="0"/>
              <a:buChar char="•"/>
            </a:pPr>
            <a:r>
              <a:rPr lang="en-GB" smtClean="0"/>
              <a:t>Comparison of Local Authorities based on Rank of Average Rank measure. </a:t>
            </a:r>
            <a:endParaRPr lang="en-GB"/>
          </a:p>
        </p:txBody>
      </p:sp>
    </p:spTree>
    <p:extLst>
      <p:ext uri="{BB962C8B-B14F-4D97-AF65-F5344CB8AC3E}">
        <p14:creationId xmlns:p14="http://schemas.microsoft.com/office/powerpoint/2010/main" val="24611170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lstStyle/>
          <a:p>
            <a:r>
              <a:rPr lang="en-GB" smtClean="0">
                <a:solidFill>
                  <a:schemeClr val="bg1"/>
                </a:solidFill>
              </a:rPr>
              <a:t>IMD Local authority rank - England</a:t>
            </a:r>
            <a:endParaRPr lang="en-GB">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000199"/>
            <a:ext cx="4032448" cy="2508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20292" y="4615968"/>
            <a:ext cx="5303421" cy="1523494"/>
          </a:xfrm>
          <a:prstGeom prst="rect">
            <a:avLst/>
          </a:prstGeom>
          <a:noFill/>
        </p:spPr>
        <p:txBody>
          <a:bodyPr wrap="square" rtlCol="0">
            <a:spAutoFit/>
          </a:bodyPr>
          <a:lstStyle/>
          <a:p>
            <a:pPr marL="285750" indent="-285750">
              <a:buFont typeface="Arial" panose="020B0604020202020204" pitchFamily="34" charset="0"/>
              <a:buChar char="•"/>
            </a:pPr>
            <a:r>
              <a:rPr lang="en-GB" smtClean="0"/>
              <a:t>Torbay is ranked as the 38</a:t>
            </a:r>
            <a:r>
              <a:rPr lang="en-GB" baseline="30000" smtClean="0"/>
              <a:t>th</a:t>
            </a:r>
            <a:r>
              <a:rPr lang="en-GB" smtClean="0"/>
              <a:t> most deprived </a:t>
            </a:r>
            <a:r>
              <a:rPr lang="en-GB" b="1" smtClean="0"/>
              <a:t>upper-tier</a:t>
            </a:r>
            <a:r>
              <a:rPr lang="en-GB" smtClean="0"/>
              <a:t> local authority out of 151 for 2019.</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Torbay is ranked as the 48</a:t>
            </a:r>
            <a:r>
              <a:rPr lang="en-GB" baseline="30000" smtClean="0"/>
              <a:t>th</a:t>
            </a:r>
            <a:r>
              <a:rPr lang="en-GB" smtClean="0"/>
              <a:t> most deprived </a:t>
            </a:r>
            <a:r>
              <a:rPr lang="en-GB" b="1" smtClean="0"/>
              <a:t>district</a:t>
            </a:r>
            <a:r>
              <a:rPr lang="en-GB" smtClean="0"/>
              <a:t> out of 317 districts in </a:t>
            </a:r>
            <a:r>
              <a:rPr lang="en-GB"/>
              <a:t>E</a:t>
            </a:r>
            <a:r>
              <a:rPr lang="en-GB" smtClean="0"/>
              <a:t>ngland. </a:t>
            </a:r>
            <a:endParaRPr lang="en-GB"/>
          </a:p>
        </p:txBody>
      </p:sp>
      <p:sp>
        <p:nvSpPr>
          <p:cNvPr id="4" name="TextBox 3"/>
          <p:cNvSpPr txBox="1"/>
          <p:nvPr/>
        </p:nvSpPr>
        <p:spPr>
          <a:xfrm>
            <a:off x="1081737" y="1533429"/>
            <a:ext cx="6980526" cy="369332"/>
          </a:xfrm>
          <a:prstGeom prst="rect">
            <a:avLst/>
          </a:prstGeom>
          <a:noFill/>
        </p:spPr>
        <p:txBody>
          <a:bodyPr wrap="square" rtlCol="0">
            <a:spAutoFit/>
          </a:bodyPr>
          <a:lstStyle/>
          <a:p>
            <a:r>
              <a:rPr lang="en-GB" b="1" u="sng" smtClean="0"/>
              <a:t>Local Authority Deprivation Rank for Upper-tier local authority  - Torbay</a:t>
            </a:r>
            <a:endParaRPr lang="en-GB" b="1" u="sng"/>
          </a:p>
        </p:txBody>
      </p:sp>
      <p:sp>
        <p:nvSpPr>
          <p:cNvPr id="6" name="TextBox 5"/>
          <p:cNvSpPr txBox="1"/>
          <p:nvPr/>
        </p:nvSpPr>
        <p:spPr>
          <a:xfrm>
            <a:off x="1429246" y="4005064"/>
            <a:ext cx="1085938" cy="215444"/>
          </a:xfrm>
          <a:prstGeom prst="rect">
            <a:avLst/>
          </a:prstGeom>
          <a:noFill/>
        </p:spPr>
        <p:txBody>
          <a:bodyPr wrap="none" lIns="0" tIns="0" rIns="0" bIns="0" rtlCol="0">
            <a:spAutoFit/>
          </a:bodyPr>
          <a:lstStyle/>
          <a:p>
            <a:r>
              <a:rPr lang="en-GB" sz="1400" smtClean="0"/>
              <a:t>More deprived</a:t>
            </a:r>
            <a:endParaRPr lang="en-GB" sz="1400"/>
          </a:p>
        </p:txBody>
      </p:sp>
      <p:sp>
        <p:nvSpPr>
          <p:cNvPr id="7" name="TextBox 6"/>
          <p:cNvSpPr txBox="1"/>
          <p:nvPr/>
        </p:nvSpPr>
        <p:spPr>
          <a:xfrm>
            <a:off x="1487996" y="2033169"/>
            <a:ext cx="993734" cy="215444"/>
          </a:xfrm>
          <a:prstGeom prst="rect">
            <a:avLst/>
          </a:prstGeom>
          <a:noFill/>
        </p:spPr>
        <p:txBody>
          <a:bodyPr wrap="none" lIns="0" tIns="0" rIns="0" bIns="0" rtlCol="0">
            <a:spAutoFit/>
          </a:bodyPr>
          <a:lstStyle/>
          <a:p>
            <a:r>
              <a:rPr lang="en-GB" sz="1400" smtClean="0"/>
              <a:t>Less deprived</a:t>
            </a:r>
            <a:endParaRPr lang="en-GB" sz="1400"/>
          </a:p>
        </p:txBody>
      </p:sp>
      <p:cxnSp>
        <p:nvCxnSpPr>
          <p:cNvPr id="8" name="Straight Arrow Connector 7"/>
          <p:cNvCxnSpPr>
            <a:stCxn id="7" idx="2"/>
            <a:endCxn id="6" idx="0"/>
          </p:cNvCxnSpPr>
          <p:nvPr/>
        </p:nvCxnSpPr>
        <p:spPr>
          <a:xfrm flipH="1">
            <a:off x="1972215" y="2248613"/>
            <a:ext cx="12648" cy="1756451"/>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40172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GB" smtClean="0">
                <a:solidFill>
                  <a:schemeClr val="bg1"/>
                </a:solidFill>
              </a:rPr>
              <a:t>IMD Local authority rank – South West</a:t>
            </a:r>
            <a:endParaRPr lang="en-GB">
              <a:solidFill>
                <a:schemeClr val="bg1"/>
              </a:solidFill>
            </a:endParaRPr>
          </a:p>
        </p:txBody>
      </p:sp>
      <p:sp>
        <p:nvSpPr>
          <p:cNvPr id="3" name="TextBox 2"/>
          <p:cNvSpPr txBox="1"/>
          <p:nvPr/>
        </p:nvSpPr>
        <p:spPr>
          <a:xfrm>
            <a:off x="1367644" y="4149082"/>
            <a:ext cx="6408712" cy="2031325"/>
          </a:xfrm>
          <a:prstGeom prst="rect">
            <a:avLst/>
          </a:prstGeom>
          <a:noFill/>
        </p:spPr>
        <p:txBody>
          <a:bodyPr wrap="square" rtlCol="0">
            <a:spAutoFit/>
          </a:bodyPr>
          <a:lstStyle/>
          <a:p>
            <a:pPr marL="285750" indent="-285750">
              <a:buFont typeface="Arial" panose="020B0604020202020204" pitchFamily="34" charset="0"/>
              <a:buChar char="•"/>
            </a:pPr>
            <a:r>
              <a:rPr lang="en-GB" smtClean="0"/>
              <a:t>Torbay is ranked as the most deprived </a:t>
            </a:r>
            <a:r>
              <a:rPr lang="en-GB" b="1" smtClean="0"/>
              <a:t>upper-tier</a:t>
            </a:r>
            <a:r>
              <a:rPr lang="en-GB" smtClean="0"/>
              <a:t> local authority in the South West out of 15 for 2019.  Torbay has been in this position since 2007.</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Torbay is ranked as the most deprived </a:t>
            </a:r>
            <a:r>
              <a:rPr lang="en-GB" b="1" smtClean="0"/>
              <a:t>district</a:t>
            </a:r>
            <a:r>
              <a:rPr lang="en-GB" smtClean="0"/>
              <a:t> out of 30 districts in the South West. Torbay has been in this position for the last two IMDs.</a:t>
            </a:r>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716866287"/>
              </p:ext>
            </p:extLst>
          </p:nvPr>
        </p:nvGraphicFramePr>
        <p:xfrm>
          <a:off x="2403872" y="2060849"/>
          <a:ext cx="4336256" cy="1985236"/>
        </p:xfrm>
        <a:graphic>
          <a:graphicData uri="http://schemas.openxmlformats.org/drawingml/2006/table">
            <a:tbl>
              <a:tblPr firstRow="1" bandRow="1">
                <a:tableStyleId>{5C22544A-7EE6-4342-B048-85BDC9FD1C3A}</a:tableStyleId>
              </a:tblPr>
              <a:tblGrid>
                <a:gridCol w="1084064"/>
                <a:gridCol w="1084064"/>
                <a:gridCol w="1084064"/>
                <a:gridCol w="1084064"/>
              </a:tblGrid>
              <a:tr h="324741">
                <a:tc>
                  <a:txBody>
                    <a:bodyPr/>
                    <a:lstStyle/>
                    <a:p>
                      <a:endParaRPr lang="en-GB" sz="1800"/>
                    </a:p>
                  </a:txBody>
                  <a:tcPr/>
                </a:tc>
                <a:tc>
                  <a:txBody>
                    <a:bodyPr/>
                    <a:lstStyle/>
                    <a:p>
                      <a:pPr algn="ctr"/>
                      <a:r>
                        <a:rPr lang="en-GB" sz="1800" smtClean="0"/>
                        <a:t>2004</a:t>
                      </a:r>
                      <a:endParaRPr lang="en-GB" sz="1800"/>
                    </a:p>
                  </a:txBody>
                  <a:tcPr/>
                </a:tc>
                <a:tc>
                  <a:txBody>
                    <a:bodyPr/>
                    <a:lstStyle/>
                    <a:p>
                      <a:pPr algn="ctr"/>
                      <a:r>
                        <a:rPr lang="en-GB" sz="1800" smtClean="0"/>
                        <a:t>2010</a:t>
                      </a:r>
                      <a:endParaRPr lang="en-GB" sz="1800"/>
                    </a:p>
                  </a:txBody>
                  <a:tcPr/>
                </a:tc>
                <a:tc>
                  <a:txBody>
                    <a:bodyPr/>
                    <a:lstStyle/>
                    <a:p>
                      <a:pPr algn="ctr"/>
                      <a:r>
                        <a:rPr lang="en-GB" sz="1800" smtClean="0"/>
                        <a:t>2019</a:t>
                      </a:r>
                      <a:endParaRPr lang="en-GB" sz="1800"/>
                    </a:p>
                  </a:txBody>
                  <a:tcPr/>
                </a:tc>
              </a:tr>
              <a:tr h="404869">
                <a:tc>
                  <a:txBody>
                    <a:bodyPr/>
                    <a:lstStyle/>
                    <a:p>
                      <a:r>
                        <a:rPr lang="en-GB" sz="1800" b="0" smtClean="0"/>
                        <a:t>Torbay</a:t>
                      </a:r>
                      <a:endParaRPr lang="en-GB" sz="1800" b="0"/>
                    </a:p>
                  </a:txBody>
                  <a:tcPr/>
                </a:tc>
                <a:tc>
                  <a:txBody>
                    <a:bodyPr/>
                    <a:lstStyle/>
                    <a:p>
                      <a:pPr algn="ctr"/>
                      <a:r>
                        <a:rPr lang="en-GB" sz="1800" smtClean="0"/>
                        <a:t>62</a:t>
                      </a:r>
                      <a:endParaRPr lang="en-GB" sz="1800"/>
                    </a:p>
                  </a:txBody>
                  <a:tcPr/>
                </a:tc>
                <a:tc>
                  <a:txBody>
                    <a:bodyPr/>
                    <a:lstStyle/>
                    <a:p>
                      <a:pPr algn="ctr"/>
                      <a:r>
                        <a:rPr lang="en-GB" sz="1800" smtClean="0"/>
                        <a:t>41</a:t>
                      </a:r>
                      <a:endParaRPr lang="en-GB" sz="1800"/>
                    </a:p>
                  </a:txBody>
                  <a:tcPr/>
                </a:tc>
                <a:tc>
                  <a:txBody>
                    <a:bodyPr/>
                    <a:lstStyle/>
                    <a:p>
                      <a:pPr algn="ctr"/>
                      <a:r>
                        <a:rPr lang="en-GB" sz="1800" smtClean="0"/>
                        <a:t>38</a:t>
                      </a:r>
                      <a:endParaRPr lang="en-GB" sz="1800"/>
                    </a:p>
                  </a:txBody>
                  <a:tcPr/>
                </a:tc>
              </a:tr>
              <a:tr h="404869">
                <a:tc>
                  <a:txBody>
                    <a:bodyPr/>
                    <a:lstStyle/>
                    <a:p>
                      <a:r>
                        <a:rPr lang="en-GB" sz="1800" b="0" smtClean="0"/>
                        <a:t>Plymouth</a:t>
                      </a:r>
                      <a:endParaRPr lang="en-GB" sz="1800" b="0"/>
                    </a:p>
                  </a:txBody>
                  <a:tcPr/>
                </a:tc>
                <a:tc>
                  <a:txBody>
                    <a:bodyPr/>
                    <a:lstStyle/>
                    <a:p>
                      <a:pPr algn="ctr"/>
                      <a:r>
                        <a:rPr lang="en-GB" sz="1800" smtClean="0"/>
                        <a:t>57</a:t>
                      </a:r>
                      <a:endParaRPr lang="en-GB" sz="1800"/>
                    </a:p>
                  </a:txBody>
                  <a:tcPr/>
                </a:tc>
                <a:tc>
                  <a:txBody>
                    <a:bodyPr/>
                    <a:lstStyle/>
                    <a:p>
                      <a:pPr algn="ctr"/>
                      <a:r>
                        <a:rPr lang="en-GB" sz="1800" smtClean="0"/>
                        <a:t>60</a:t>
                      </a:r>
                      <a:endParaRPr lang="en-GB" sz="1800"/>
                    </a:p>
                  </a:txBody>
                  <a:tcPr/>
                </a:tc>
                <a:tc>
                  <a:txBody>
                    <a:bodyPr/>
                    <a:lstStyle/>
                    <a:p>
                      <a:pPr algn="ctr"/>
                      <a:r>
                        <a:rPr lang="en-GB" sz="1800" smtClean="0"/>
                        <a:t>52</a:t>
                      </a:r>
                      <a:endParaRPr lang="en-GB" sz="1800"/>
                    </a:p>
                  </a:txBody>
                  <a:tcPr/>
                </a:tc>
              </a:tr>
              <a:tr h="404869">
                <a:tc>
                  <a:txBody>
                    <a:bodyPr/>
                    <a:lstStyle/>
                    <a:p>
                      <a:r>
                        <a:rPr lang="en-GB" sz="1800" b="0" smtClean="0"/>
                        <a:t>Cornwall</a:t>
                      </a:r>
                      <a:endParaRPr lang="en-GB" sz="1800" b="0"/>
                    </a:p>
                  </a:txBody>
                  <a:tcPr/>
                </a:tc>
                <a:tc>
                  <a:txBody>
                    <a:bodyPr/>
                    <a:lstStyle/>
                    <a:p>
                      <a:pPr algn="ctr"/>
                      <a:r>
                        <a:rPr lang="en-GB" sz="1800" smtClean="0"/>
                        <a:t>61</a:t>
                      </a:r>
                      <a:endParaRPr lang="en-GB" sz="1800"/>
                    </a:p>
                  </a:txBody>
                  <a:tcPr/>
                </a:tc>
                <a:tc>
                  <a:txBody>
                    <a:bodyPr/>
                    <a:lstStyle/>
                    <a:p>
                      <a:pPr algn="ctr"/>
                      <a:r>
                        <a:rPr lang="en-GB" sz="1800" smtClean="0"/>
                        <a:t>61</a:t>
                      </a:r>
                      <a:endParaRPr lang="en-GB" sz="1800"/>
                    </a:p>
                  </a:txBody>
                  <a:tcPr/>
                </a:tc>
                <a:tc>
                  <a:txBody>
                    <a:bodyPr/>
                    <a:lstStyle/>
                    <a:p>
                      <a:pPr algn="ctr"/>
                      <a:r>
                        <a:rPr lang="en-GB" sz="1800" smtClean="0"/>
                        <a:t>60</a:t>
                      </a:r>
                      <a:endParaRPr lang="en-GB" sz="1800"/>
                    </a:p>
                  </a:txBody>
                  <a:tcPr/>
                </a:tc>
              </a:tr>
              <a:tr h="404869">
                <a:tc>
                  <a:txBody>
                    <a:bodyPr/>
                    <a:lstStyle/>
                    <a:p>
                      <a:r>
                        <a:rPr lang="en-GB" sz="1800" b="0" smtClean="0"/>
                        <a:t>Devon</a:t>
                      </a:r>
                      <a:endParaRPr lang="en-GB" sz="1800" b="0"/>
                    </a:p>
                  </a:txBody>
                  <a:tcPr/>
                </a:tc>
                <a:tc>
                  <a:txBody>
                    <a:bodyPr/>
                    <a:lstStyle/>
                    <a:p>
                      <a:pPr algn="ctr"/>
                      <a:r>
                        <a:rPr lang="en-GB" sz="1800" smtClean="0"/>
                        <a:t>95</a:t>
                      </a:r>
                      <a:endParaRPr lang="en-GB" sz="1800"/>
                    </a:p>
                  </a:txBody>
                  <a:tcPr/>
                </a:tc>
                <a:tc>
                  <a:txBody>
                    <a:bodyPr/>
                    <a:lstStyle/>
                    <a:p>
                      <a:pPr algn="ctr"/>
                      <a:r>
                        <a:rPr lang="en-GB" sz="1800" smtClean="0"/>
                        <a:t>99</a:t>
                      </a:r>
                      <a:endParaRPr lang="en-GB" sz="1800"/>
                    </a:p>
                  </a:txBody>
                  <a:tcPr/>
                </a:tc>
                <a:tc>
                  <a:txBody>
                    <a:bodyPr/>
                    <a:lstStyle/>
                    <a:p>
                      <a:pPr algn="ctr"/>
                      <a:r>
                        <a:rPr lang="en-GB" sz="1800" smtClean="0"/>
                        <a:t>110</a:t>
                      </a:r>
                      <a:endParaRPr lang="en-GB" sz="1800"/>
                    </a:p>
                  </a:txBody>
                  <a:tcPr/>
                </a:tc>
              </a:tr>
            </a:tbl>
          </a:graphicData>
        </a:graphic>
      </p:graphicFrame>
      <p:sp>
        <p:nvSpPr>
          <p:cNvPr id="5" name="TextBox 4"/>
          <p:cNvSpPr txBox="1"/>
          <p:nvPr/>
        </p:nvSpPr>
        <p:spPr>
          <a:xfrm>
            <a:off x="523616" y="1556792"/>
            <a:ext cx="8096768" cy="369332"/>
          </a:xfrm>
          <a:prstGeom prst="rect">
            <a:avLst/>
          </a:prstGeom>
          <a:noFill/>
        </p:spPr>
        <p:txBody>
          <a:bodyPr wrap="none" rtlCol="0">
            <a:spAutoFit/>
          </a:bodyPr>
          <a:lstStyle/>
          <a:p>
            <a:r>
              <a:rPr lang="en-GB" b="1" u="sng" smtClean="0"/>
              <a:t>Local Authority Deprivation Rank for Upper-tier local authority (1 = Most deprived)</a:t>
            </a:r>
            <a:endParaRPr lang="en-GB" b="1" u="sng"/>
          </a:p>
        </p:txBody>
      </p:sp>
    </p:spTree>
    <p:extLst>
      <p:ext uri="{BB962C8B-B14F-4D97-AF65-F5344CB8AC3E}">
        <p14:creationId xmlns:p14="http://schemas.microsoft.com/office/powerpoint/2010/main" val="2159136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Most deprived areas - Torbay</a:t>
            </a:r>
            <a:endParaRPr lang="en-GB">
              <a:solidFill>
                <a:schemeClr val="bg1"/>
              </a:solidFill>
            </a:endParaRPr>
          </a:p>
        </p:txBody>
      </p:sp>
      <p:pic>
        <p:nvPicPr>
          <p:cNvPr id="7" name="Picture 6"/>
          <p:cNvPicPr>
            <a:picLocks noChangeAspect="1" noChangeArrowheads="1"/>
            <a:extLst>
              <a:ext uri="{84589F7E-364E-4C9E-8A38-B11213B215E9}">
                <a14:cameraTool xmlns:a14="http://schemas.microsoft.com/office/drawing/2010/main" cellRange="$B$22:$H$37"/>
              </a:ext>
            </a:extLst>
          </p:cNvPicPr>
          <p:nvPr/>
        </p:nvPicPr>
        <p:blipFill>
          <a:blip r:embed="rId2"/>
          <a:srcRect/>
          <a:stretch>
            <a:fillRect/>
          </a:stretch>
        </p:blipFill>
        <p:spPr bwMode="auto">
          <a:xfrm>
            <a:off x="2433639" y="1988840"/>
            <a:ext cx="4276725" cy="260032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2682" y="1556794"/>
            <a:ext cx="7938641" cy="369332"/>
          </a:xfrm>
          <a:prstGeom prst="rect">
            <a:avLst/>
          </a:prstGeom>
          <a:noFill/>
        </p:spPr>
        <p:txBody>
          <a:bodyPr wrap="square" rtlCol="0">
            <a:spAutoFit/>
          </a:bodyPr>
          <a:lstStyle/>
          <a:p>
            <a:r>
              <a:rPr lang="en-GB" b="1" u="sng" smtClean="0"/>
              <a:t>Torbay LSOAs classified as being amongst the 20% most deprived areas in England</a:t>
            </a:r>
            <a:endParaRPr lang="en-GB" b="1" u="sng"/>
          </a:p>
        </p:txBody>
      </p:sp>
      <p:sp>
        <p:nvSpPr>
          <p:cNvPr id="9" name="TextBox 8"/>
          <p:cNvSpPr txBox="1"/>
          <p:nvPr/>
        </p:nvSpPr>
        <p:spPr>
          <a:xfrm>
            <a:off x="1511660" y="4653136"/>
            <a:ext cx="6120680" cy="1477328"/>
          </a:xfrm>
          <a:prstGeom prst="rect">
            <a:avLst/>
          </a:prstGeom>
          <a:noFill/>
        </p:spPr>
        <p:txBody>
          <a:bodyPr wrap="square" rtlCol="0">
            <a:spAutoFit/>
          </a:bodyPr>
          <a:lstStyle/>
          <a:p>
            <a:pPr marL="285750" indent="-285750">
              <a:buFont typeface="Arial" panose="020B0604020202020204" pitchFamily="34" charset="0"/>
              <a:buChar char="•"/>
            </a:pPr>
            <a:r>
              <a:rPr lang="en-GB" b="1" smtClean="0"/>
              <a:t>2019</a:t>
            </a:r>
            <a:r>
              <a:rPr lang="en-GB" smtClean="0"/>
              <a:t> – 27% of Torbay population live in the 20% most deprived areas in England.</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b="1" smtClean="0"/>
              <a:t>2015</a:t>
            </a:r>
            <a:r>
              <a:rPr lang="en-GB" smtClean="0"/>
              <a:t> – 32% of Torbay population lived in the 20% most deprived areas in England.</a:t>
            </a:r>
          </a:p>
        </p:txBody>
      </p:sp>
      <p:sp>
        <p:nvSpPr>
          <p:cNvPr id="11" name="TextBox 10"/>
          <p:cNvSpPr txBox="1"/>
          <p:nvPr/>
        </p:nvSpPr>
        <p:spPr>
          <a:xfrm>
            <a:off x="6660232" y="3027392"/>
            <a:ext cx="1800200" cy="523220"/>
          </a:xfrm>
          <a:prstGeom prst="rect">
            <a:avLst/>
          </a:prstGeom>
          <a:noFill/>
        </p:spPr>
        <p:txBody>
          <a:bodyPr wrap="square" rtlCol="0">
            <a:spAutoFit/>
          </a:bodyPr>
          <a:lstStyle/>
          <a:p>
            <a:r>
              <a:rPr lang="en-GB" sz="1400" smtClean="0"/>
              <a:t>Number of Torbay LSOAs - 89</a:t>
            </a:r>
            <a:endParaRPr lang="en-GB" sz="1400"/>
          </a:p>
        </p:txBody>
      </p:sp>
    </p:spTree>
    <p:extLst>
      <p:ext uri="{BB962C8B-B14F-4D97-AF65-F5344CB8AC3E}">
        <p14:creationId xmlns:p14="http://schemas.microsoft.com/office/powerpoint/2010/main" val="145835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1" y="1316197"/>
            <a:ext cx="3816423" cy="53977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1316197"/>
            <a:ext cx="3816000" cy="5397186"/>
          </a:xfrm>
          <a:prstGeom prst="rect">
            <a:avLst/>
          </a:prstGeom>
        </p:spPr>
      </p:pic>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IMD Map - Torbay</a:t>
            </a:r>
            <a:endParaRPr lang="en-GB">
              <a:solidFill>
                <a:schemeClr val="bg1"/>
              </a:solidFill>
            </a:endParaRPr>
          </a:p>
        </p:txBody>
      </p:sp>
    </p:spTree>
    <p:extLst>
      <p:ext uri="{BB962C8B-B14F-4D97-AF65-F5344CB8AC3E}">
        <p14:creationId xmlns:p14="http://schemas.microsoft.com/office/powerpoint/2010/main" val="2340854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a:bodyPr>
          <a:lstStyle/>
          <a:p>
            <a:r>
              <a:rPr lang="en-GB" smtClean="0">
                <a:solidFill>
                  <a:schemeClr val="bg1"/>
                </a:solidFill>
              </a:rPr>
              <a:t>Domain Deprivation - Torbay</a:t>
            </a:r>
            <a:endParaRPr lang="en-GB">
              <a:solidFill>
                <a:schemeClr val="bg1"/>
              </a:solidFill>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0" y="2200002"/>
            <a:ext cx="42799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02682" y="1556794"/>
            <a:ext cx="7938641" cy="646331"/>
          </a:xfrm>
          <a:prstGeom prst="rect">
            <a:avLst/>
          </a:prstGeom>
          <a:noFill/>
        </p:spPr>
        <p:txBody>
          <a:bodyPr wrap="square" rtlCol="0">
            <a:spAutoFit/>
          </a:bodyPr>
          <a:lstStyle/>
          <a:p>
            <a:pPr algn="ctr"/>
            <a:r>
              <a:rPr lang="en-GB" b="1" u="sng" smtClean="0"/>
              <a:t>Torbay Deprivation rank for 7 sub-domains that make up the IMD for Upper Tier local authorities</a:t>
            </a:r>
            <a:endParaRPr lang="en-GB" b="1" u="sng"/>
          </a:p>
        </p:txBody>
      </p:sp>
      <p:sp>
        <p:nvSpPr>
          <p:cNvPr id="3" name="TextBox 2"/>
          <p:cNvSpPr txBox="1"/>
          <p:nvPr/>
        </p:nvSpPr>
        <p:spPr>
          <a:xfrm>
            <a:off x="1187625" y="5013176"/>
            <a:ext cx="6768751" cy="1200329"/>
          </a:xfrm>
          <a:prstGeom prst="rect">
            <a:avLst/>
          </a:prstGeom>
          <a:noFill/>
        </p:spPr>
        <p:txBody>
          <a:bodyPr wrap="square" rtlCol="0">
            <a:spAutoFit/>
          </a:bodyPr>
          <a:lstStyle/>
          <a:p>
            <a:pPr marL="285750" indent="-285750">
              <a:buFont typeface="Arial" panose="020B0604020202020204" pitchFamily="34" charset="0"/>
              <a:buChar char="•"/>
            </a:pPr>
            <a:r>
              <a:rPr lang="en-GB" smtClean="0"/>
              <a:t>2019 – 151 local authorities, 2015 – 152 local authorities.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Most significant fall in rating relates to Barriers to Housing and Services, most significant rise in rating relates to Crime.</a:t>
            </a:r>
            <a:endParaRPr lang="en-GB"/>
          </a:p>
        </p:txBody>
      </p:sp>
      <p:sp>
        <p:nvSpPr>
          <p:cNvPr id="4" name="TextBox 3"/>
          <p:cNvSpPr txBox="1"/>
          <p:nvPr/>
        </p:nvSpPr>
        <p:spPr>
          <a:xfrm>
            <a:off x="1429246" y="3573016"/>
            <a:ext cx="926216" cy="184666"/>
          </a:xfrm>
          <a:prstGeom prst="rect">
            <a:avLst/>
          </a:prstGeom>
          <a:noFill/>
        </p:spPr>
        <p:txBody>
          <a:bodyPr wrap="none" lIns="0" tIns="0" rIns="0" bIns="0" rtlCol="0">
            <a:spAutoFit/>
          </a:bodyPr>
          <a:lstStyle/>
          <a:p>
            <a:r>
              <a:rPr lang="en-GB" sz="1200" smtClean="0"/>
              <a:t>More deprived</a:t>
            </a:r>
            <a:endParaRPr lang="en-GB" sz="1200"/>
          </a:p>
        </p:txBody>
      </p:sp>
      <p:sp>
        <p:nvSpPr>
          <p:cNvPr id="9" name="TextBox 8"/>
          <p:cNvSpPr txBox="1"/>
          <p:nvPr/>
        </p:nvSpPr>
        <p:spPr>
          <a:xfrm>
            <a:off x="1468296" y="2203125"/>
            <a:ext cx="848117" cy="184666"/>
          </a:xfrm>
          <a:prstGeom prst="rect">
            <a:avLst/>
          </a:prstGeom>
          <a:noFill/>
        </p:spPr>
        <p:txBody>
          <a:bodyPr wrap="none" lIns="0" tIns="0" rIns="0" bIns="0" rtlCol="0">
            <a:spAutoFit/>
          </a:bodyPr>
          <a:lstStyle/>
          <a:p>
            <a:r>
              <a:rPr lang="en-GB" sz="1200" smtClean="0"/>
              <a:t>Less deprived</a:t>
            </a:r>
            <a:endParaRPr lang="en-GB" sz="1200"/>
          </a:p>
        </p:txBody>
      </p:sp>
      <p:cxnSp>
        <p:nvCxnSpPr>
          <p:cNvPr id="7" name="Straight Arrow Connector 6"/>
          <p:cNvCxnSpPr>
            <a:stCxn id="9" idx="2"/>
            <a:endCxn id="4" idx="0"/>
          </p:cNvCxnSpPr>
          <p:nvPr/>
        </p:nvCxnSpPr>
        <p:spPr>
          <a:xfrm flipH="1">
            <a:off x="1892354" y="2387791"/>
            <a:ext cx="1" cy="1185225"/>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1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GB" smtClean="0">
                <a:solidFill>
                  <a:schemeClr val="bg1"/>
                </a:solidFill>
              </a:rPr>
              <a:t>Deprivation Domains within South West - Torbay</a:t>
            </a:r>
            <a:endParaRPr lang="en-GB">
              <a:solidFill>
                <a:schemeClr val="bg1"/>
              </a:solidFill>
            </a:endParaRPr>
          </a:p>
        </p:txBody>
      </p:sp>
      <p:sp>
        <p:nvSpPr>
          <p:cNvPr id="6" name="TextBox 5"/>
          <p:cNvSpPr txBox="1"/>
          <p:nvPr/>
        </p:nvSpPr>
        <p:spPr>
          <a:xfrm>
            <a:off x="602682" y="1556794"/>
            <a:ext cx="7938641" cy="646331"/>
          </a:xfrm>
          <a:prstGeom prst="rect">
            <a:avLst/>
          </a:prstGeom>
          <a:noFill/>
        </p:spPr>
        <p:txBody>
          <a:bodyPr wrap="square" rtlCol="0">
            <a:spAutoFit/>
          </a:bodyPr>
          <a:lstStyle/>
          <a:p>
            <a:pPr algn="ctr"/>
            <a:r>
              <a:rPr lang="en-GB" b="1" u="sng" smtClean="0"/>
              <a:t>Torbay Deprivation rank for 7 sub-domains that make up the IMD for Upper Tier local authorities in the South West - 2019</a:t>
            </a:r>
            <a:endParaRPr lang="en-GB" b="1" u="sng"/>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0" y="2132013"/>
            <a:ext cx="4279900"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425071" y="3388350"/>
            <a:ext cx="926216" cy="184666"/>
          </a:xfrm>
          <a:prstGeom prst="rect">
            <a:avLst/>
          </a:prstGeom>
          <a:noFill/>
        </p:spPr>
        <p:txBody>
          <a:bodyPr wrap="none" lIns="0" tIns="0" rIns="0" bIns="0" rtlCol="0">
            <a:spAutoFit/>
          </a:bodyPr>
          <a:lstStyle/>
          <a:p>
            <a:r>
              <a:rPr lang="en-GB" sz="1200" smtClean="0"/>
              <a:t>More deprived</a:t>
            </a:r>
            <a:endParaRPr lang="en-GB" sz="1200"/>
          </a:p>
        </p:txBody>
      </p:sp>
      <p:sp>
        <p:nvSpPr>
          <p:cNvPr id="11" name="TextBox 10"/>
          <p:cNvSpPr txBox="1"/>
          <p:nvPr/>
        </p:nvSpPr>
        <p:spPr>
          <a:xfrm>
            <a:off x="1468296" y="2203125"/>
            <a:ext cx="848117" cy="184666"/>
          </a:xfrm>
          <a:prstGeom prst="rect">
            <a:avLst/>
          </a:prstGeom>
          <a:noFill/>
        </p:spPr>
        <p:txBody>
          <a:bodyPr wrap="none" lIns="0" tIns="0" rIns="0" bIns="0" rtlCol="0">
            <a:spAutoFit/>
          </a:bodyPr>
          <a:lstStyle/>
          <a:p>
            <a:r>
              <a:rPr lang="en-GB" sz="1200" smtClean="0"/>
              <a:t>Less deprived</a:t>
            </a:r>
            <a:endParaRPr lang="en-GB" sz="1200"/>
          </a:p>
        </p:txBody>
      </p:sp>
      <p:cxnSp>
        <p:nvCxnSpPr>
          <p:cNvPr id="12" name="Straight Arrow Connector 11"/>
          <p:cNvCxnSpPr>
            <a:stCxn id="11" idx="2"/>
            <a:endCxn id="10" idx="0"/>
          </p:cNvCxnSpPr>
          <p:nvPr/>
        </p:nvCxnSpPr>
        <p:spPr>
          <a:xfrm flipH="1">
            <a:off x="1888179" y="2387791"/>
            <a:ext cx="4176" cy="1000559"/>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187625" y="4734503"/>
            <a:ext cx="6768751" cy="1200329"/>
          </a:xfrm>
          <a:prstGeom prst="rect">
            <a:avLst/>
          </a:prstGeom>
          <a:noFill/>
        </p:spPr>
        <p:txBody>
          <a:bodyPr wrap="square" rtlCol="0">
            <a:spAutoFit/>
          </a:bodyPr>
          <a:lstStyle/>
          <a:p>
            <a:pPr marL="285750" indent="-285750">
              <a:buFont typeface="Arial" panose="020B0604020202020204" pitchFamily="34" charset="0"/>
              <a:buChar char="•"/>
            </a:pPr>
            <a:r>
              <a:rPr lang="en-GB" smtClean="0"/>
              <a:t>2019 – 15 local authorities, 2015 – 16 local authorities.</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All rankings remain the same as 2015 except Barriers to Housing and Services from fall from the its 2015 rank of 16. </a:t>
            </a:r>
          </a:p>
        </p:txBody>
      </p:sp>
    </p:spTree>
    <p:extLst>
      <p:ext uri="{BB962C8B-B14F-4D97-AF65-F5344CB8AC3E}">
        <p14:creationId xmlns:p14="http://schemas.microsoft.com/office/powerpoint/2010/main" val="103386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solidFill>
        </p:spPr>
        <p:txBody>
          <a:bodyPr>
            <a:normAutofit fontScale="90000"/>
          </a:bodyPr>
          <a:lstStyle/>
          <a:p>
            <a:r>
              <a:rPr lang="en-GB" smtClean="0">
                <a:solidFill>
                  <a:schemeClr val="bg1"/>
                </a:solidFill>
              </a:rPr>
              <a:t>Barriers to Housing and Services - Torbay</a:t>
            </a:r>
            <a:endParaRPr lang="en-GB">
              <a:solidFill>
                <a:schemeClr val="bg1"/>
              </a:solidFill>
            </a:endParaRPr>
          </a:p>
        </p:txBody>
      </p:sp>
      <p:sp>
        <p:nvSpPr>
          <p:cNvPr id="14" name="TextBox 13"/>
          <p:cNvSpPr txBox="1"/>
          <p:nvPr/>
        </p:nvSpPr>
        <p:spPr>
          <a:xfrm>
            <a:off x="1187625" y="1628800"/>
            <a:ext cx="6768751" cy="3693319"/>
          </a:xfrm>
          <a:prstGeom prst="rect">
            <a:avLst/>
          </a:prstGeom>
          <a:noFill/>
        </p:spPr>
        <p:txBody>
          <a:bodyPr wrap="square" rtlCol="0">
            <a:spAutoFit/>
          </a:bodyPr>
          <a:lstStyle/>
          <a:p>
            <a:pPr marL="285750" indent="-285750">
              <a:buFont typeface="Arial" panose="020B0604020202020204" pitchFamily="34" charset="0"/>
              <a:buChar char="•"/>
            </a:pPr>
            <a:r>
              <a:rPr lang="en-GB" smtClean="0"/>
              <a:t>Torbay has seen a significant level of movement in this indicator</a:t>
            </a:r>
          </a:p>
          <a:p>
            <a:pPr marL="285750" indent="-285750">
              <a:buFont typeface="Arial" panose="020B0604020202020204" pitchFamily="34" charset="0"/>
              <a:buChar char="•"/>
            </a:pPr>
            <a:endParaRPr lang="en-GB"/>
          </a:p>
          <a:p>
            <a:pPr marL="285750" indent="-285750">
              <a:buFont typeface="Arial" panose="020B0604020202020204" pitchFamily="34" charset="0"/>
              <a:buChar char="•"/>
            </a:pPr>
            <a:r>
              <a:rPr lang="en-GB" smtClean="0"/>
              <a:t>Indicator has two sub-domains:-</a:t>
            </a:r>
          </a:p>
          <a:p>
            <a:endParaRPr lang="en-GB" smtClean="0"/>
          </a:p>
          <a:p>
            <a:pPr marL="285750" indent="-285750">
              <a:buFont typeface="Arial" panose="020B0604020202020204" pitchFamily="34" charset="0"/>
              <a:buChar char="•"/>
            </a:pPr>
            <a:r>
              <a:rPr lang="en-GB" i="1" smtClean="0">
                <a:solidFill>
                  <a:schemeClr val="accent1"/>
                </a:solidFill>
              </a:rPr>
              <a:t>Geographical Barriers:</a:t>
            </a:r>
            <a:r>
              <a:rPr lang="en-GB" smtClean="0">
                <a:solidFill>
                  <a:schemeClr val="accent1"/>
                </a:solidFill>
              </a:rPr>
              <a:t> Road distance to post office, primary         school, general store/supermarket, GP surgery. – </a:t>
            </a:r>
            <a:r>
              <a:rPr lang="en-GB" smtClean="0"/>
              <a:t>No significant change.</a:t>
            </a:r>
          </a:p>
          <a:p>
            <a:pPr marL="285750" indent="-285750">
              <a:buFont typeface="Arial" panose="020B0604020202020204" pitchFamily="34" charset="0"/>
              <a:buChar char="•"/>
            </a:pPr>
            <a:endParaRPr lang="en-GB" smtClean="0"/>
          </a:p>
          <a:p>
            <a:pPr marL="285750" indent="-285750">
              <a:buFont typeface="Arial" panose="020B0604020202020204" pitchFamily="34" charset="0"/>
              <a:buChar char="•"/>
            </a:pPr>
            <a:r>
              <a:rPr lang="en-GB" i="1" smtClean="0">
                <a:solidFill>
                  <a:schemeClr val="accent1"/>
                </a:solidFill>
              </a:rPr>
              <a:t>Wider Barriers</a:t>
            </a:r>
            <a:r>
              <a:rPr lang="en-GB" smtClean="0">
                <a:solidFill>
                  <a:schemeClr val="accent1"/>
                </a:solidFill>
              </a:rPr>
              <a:t>: Household overcrowding, Homelessness, Housing Affordability – </a:t>
            </a:r>
            <a:r>
              <a:rPr lang="en-GB" smtClean="0"/>
              <a:t>The movement of the indicator relates to this sub-domain, in particular to worsening housing affordability compared to other local authorities.  Also Torbay had a worsening rank in relation to homelessness. </a:t>
            </a:r>
          </a:p>
        </p:txBody>
      </p:sp>
    </p:spTree>
    <p:extLst>
      <p:ext uri="{BB962C8B-B14F-4D97-AF65-F5344CB8AC3E}">
        <p14:creationId xmlns:p14="http://schemas.microsoft.com/office/powerpoint/2010/main" val="2317051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1270</TotalTime>
  <Words>2577</Words>
  <Application>Microsoft Office PowerPoint</Application>
  <PresentationFormat>On-screen Show (4:3)</PresentationFormat>
  <Paragraphs>480</Paragraphs>
  <Slides>25</Slides>
  <Notes>10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Index of Multiple Deprivation 2019</vt:lpstr>
      <vt:lpstr>What is the Index of Multiple Deprivation (IMD)</vt:lpstr>
      <vt:lpstr>IMD Local authority rank - England</vt:lpstr>
      <vt:lpstr>IMD Local authority rank – South West</vt:lpstr>
      <vt:lpstr>Most deprived areas - Torbay</vt:lpstr>
      <vt:lpstr>IMD Map - Torbay</vt:lpstr>
      <vt:lpstr>Domain Deprivation - Torbay</vt:lpstr>
      <vt:lpstr>Deprivation Domains within South West - Torbay</vt:lpstr>
      <vt:lpstr>Barriers to Housing and Services - Torbay</vt:lpstr>
      <vt:lpstr>Wider Barriers Deprivation - Torbay</vt:lpstr>
      <vt:lpstr>Income Deprivation - Torbay</vt:lpstr>
      <vt:lpstr>Income Deprivation Affecting Children Index (IDACI) - Torbay</vt:lpstr>
      <vt:lpstr>Income Deprivation Affecting Older People Index (IDAOPI) - Torbay</vt:lpstr>
      <vt:lpstr>Employment Deprivation - Torbay</vt:lpstr>
      <vt:lpstr>Indoor Deprivation - Torbay</vt:lpstr>
      <vt:lpstr>Outdoor Deprivation - Torbay</vt:lpstr>
      <vt:lpstr>Most Deprived area - Torbay</vt:lpstr>
      <vt:lpstr>Least Deprived area - Torbay</vt:lpstr>
      <vt:lpstr>Comparison (Domains) - Torbay</vt:lpstr>
      <vt:lpstr>Comparison (Domains) - Torbay</vt:lpstr>
      <vt:lpstr>Other comparison groups</vt:lpstr>
      <vt:lpstr>Comparison (Scores) - Torbay</vt:lpstr>
      <vt:lpstr>Deprivation by ward - Torbay</vt:lpstr>
      <vt:lpstr>Deprivation by ward - Torbay</vt:lpstr>
      <vt:lpstr>Notes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of Multiple Deprivation 2019</dc:title>
  <dc:creator>Baker, Simon</dc:creator>
  <cp:lastModifiedBy>Baker, Simon</cp:lastModifiedBy>
  <cp:revision>94</cp:revision>
  <dcterms:created xsi:type="dcterms:W3CDTF">2019-09-27T11:32:09Z</dcterms:created>
  <dcterms:modified xsi:type="dcterms:W3CDTF">2019-11-13T10:19:10Z</dcterms:modified>
</cp:coreProperties>
</file>